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jpeg" ContentType="image/jpeg"/>
  <Default Extension="mp4" ContentType="video/unknown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notesSlides/notesSlide8.xml" ContentType="application/vnd.openxmlformats-officedocument.presentationml.notesSlide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2"/>
  </p:notesMasterIdLst>
  <p:sldIdLst>
    <p:sldId id="256" r:id="rId2"/>
    <p:sldId id="258" r:id="rId3"/>
    <p:sldId id="257" r:id="rId4"/>
    <p:sldId id="260" r:id="rId5"/>
    <p:sldId id="262" r:id="rId6"/>
    <p:sldId id="264" r:id="rId7"/>
    <p:sldId id="265" r:id="rId8"/>
    <p:sldId id="263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81" r:id="rId17"/>
    <p:sldId id="273" r:id="rId18"/>
    <p:sldId id="282" r:id="rId19"/>
    <p:sldId id="284" r:id="rId20"/>
    <p:sldId id="274" r:id="rId21"/>
    <p:sldId id="317" r:id="rId22"/>
    <p:sldId id="318" r:id="rId23"/>
    <p:sldId id="320" r:id="rId24"/>
    <p:sldId id="319" r:id="rId25"/>
    <p:sldId id="275" r:id="rId26"/>
    <p:sldId id="276" r:id="rId27"/>
    <p:sldId id="277" r:id="rId28"/>
    <p:sldId id="278" r:id="rId29"/>
    <p:sldId id="280" r:id="rId30"/>
    <p:sldId id="285" r:id="rId31"/>
    <p:sldId id="279" r:id="rId32"/>
    <p:sldId id="286" r:id="rId33"/>
    <p:sldId id="288" r:id="rId34"/>
    <p:sldId id="287" r:id="rId35"/>
    <p:sldId id="289" r:id="rId36"/>
    <p:sldId id="291" r:id="rId37"/>
    <p:sldId id="293" r:id="rId38"/>
    <p:sldId id="290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4" r:id="rId49"/>
    <p:sldId id="305" r:id="rId50"/>
    <p:sldId id="306" r:id="rId51"/>
    <p:sldId id="307" r:id="rId52"/>
    <p:sldId id="308" r:id="rId53"/>
    <p:sldId id="303" r:id="rId54"/>
    <p:sldId id="309" r:id="rId55"/>
    <p:sldId id="315" r:id="rId56"/>
    <p:sldId id="314" r:id="rId57"/>
    <p:sldId id="310" r:id="rId58"/>
    <p:sldId id="312" r:id="rId59"/>
    <p:sldId id="316" r:id="rId60"/>
    <p:sldId id="311" r:id="rId61"/>
  </p:sldIdLst>
  <p:sldSz cx="9144000" cy="6858000" type="screen4x3"/>
  <p:notesSz cx="6858000" cy="9144000"/>
  <p:custDataLst>
    <p:tags r:id="rId64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>
        <p:scale>
          <a:sx n="110" d="100"/>
          <a:sy n="110" d="100"/>
        </p:scale>
        <p:origin x="-720" y="-8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printerSettings" Target="printerSettings/printerSettings1.bin"/><Relationship Id="rId64" Type="http://schemas.openxmlformats.org/officeDocument/2006/relationships/tags" Target="tags/tag1.xml"/><Relationship Id="rId65" Type="http://schemas.openxmlformats.org/officeDocument/2006/relationships/presProps" Target="presProps.xml"/><Relationship Id="rId66" Type="http://schemas.openxmlformats.org/officeDocument/2006/relationships/viewProps" Target="viewProps.xml"/><Relationship Id="rId67" Type="http://schemas.openxmlformats.org/officeDocument/2006/relationships/theme" Target="theme/theme1.xml"/><Relationship Id="rId68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B6429C-544B-D144-9440-91683A2F912E}" type="datetimeFigureOut">
              <a:rPr lang="en-US" smtClean="0"/>
              <a:t>3/12/15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59183C-8BEA-E54D-9DCE-0D7EC46B16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0285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Most organ systems you are learning about in this series are physically connected organelles.  These organelles</a:t>
            </a:r>
            <a:r>
              <a:rPr lang="en-US" baseline="0" dirty="0" smtClean="0"/>
              <a:t> evolved to have extremely important specialized functions, but in physiology these systems must be able to communicate with each other and the outside world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59183C-8BEA-E54D-9DCE-0D7EC46B16C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1952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 enough, can cause </a:t>
            </a:r>
            <a:r>
              <a:rPr lang="en-US" dirty="0" err="1" smtClean="0"/>
              <a:t>hypernatria</a:t>
            </a:r>
            <a:r>
              <a:rPr lang="en-US" dirty="0" smtClean="0"/>
              <a:t>,</a:t>
            </a:r>
            <a:r>
              <a:rPr lang="en-US" baseline="0" dirty="0" smtClean="0"/>
              <a:t> diabetes </a:t>
            </a:r>
            <a:r>
              <a:rPr lang="en-US" baseline="0" dirty="0" err="1" smtClean="0"/>
              <a:t>insipidus</a:t>
            </a:r>
            <a:endParaRPr lang="en-US" baseline="0" dirty="0" smtClean="0"/>
          </a:p>
          <a:p>
            <a:r>
              <a:rPr lang="en-US" baseline="0" dirty="0" smtClean="0"/>
              <a:t>This is because not enough water is pulled back in from the urine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59183C-8BEA-E54D-9DCE-0D7EC46B16C1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2661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Bacteria </a:t>
            </a:r>
            <a:r>
              <a:rPr lang="en-US" dirty="0" err="1" smtClean="0"/>
              <a:t>chemotaxis</a:t>
            </a:r>
            <a:r>
              <a:rPr lang="en-US" baseline="0" dirty="0" smtClean="0"/>
              <a:t> around a sugar cube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59183C-8BEA-E54D-9DCE-0D7EC46B16C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749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Total oversimplification as hormones are now</a:t>
            </a:r>
            <a:r>
              <a:rPr lang="en-US" baseline="0" dirty="0" smtClean="0"/>
              <a:t> known to be made in many other tissues (gut/fat/muscle)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59183C-8BEA-E54D-9DCE-0D7EC46B16C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6648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Calcitonin responds</a:t>
            </a:r>
            <a:r>
              <a:rPr lang="en-US" baseline="0" dirty="0" smtClean="0"/>
              <a:t> to elevated calcium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59183C-8BEA-E54D-9DCE-0D7EC46B16C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8979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Note size of human growth hormone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59183C-8BEA-E54D-9DCE-0D7EC46B16C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9961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LH is lateral hypothalamus</a:t>
            </a:r>
          </a:p>
          <a:p>
            <a:endParaRPr lang="en-US" dirty="0" smtClean="0"/>
          </a:p>
          <a:p>
            <a:r>
              <a:rPr lang="en-US" dirty="0" smtClean="0"/>
              <a:t>VTA is in midbrain</a:t>
            </a:r>
          </a:p>
          <a:p>
            <a:r>
              <a:rPr lang="en-US" dirty="0" smtClean="0"/>
              <a:t>AMG</a:t>
            </a:r>
            <a:r>
              <a:rPr lang="en-US" baseline="0" dirty="0" smtClean="0"/>
              <a:t> is amygdala</a:t>
            </a:r>
          </a:p>
          <a:p>
            <a:r>
              <a:rPr lang="en-US" baseline="0" dirty="0" smtClean="0"/>
              <a:t>PFC is </a:t>
            </a:r>
            <a:r>
              <a:rPr lang="en-US" baseline="0" dirty="0" err="1" smtClean="0"/>
              <a:t>prefromtal</a:t>
            </a:r>
            <a:r>
              <a:rPr lang="en-US" baseline="0" dirty="0" smtClean="0"/>
              <a:t> cortex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59183C-8BEA-E54D-9DCE-0D7EC46B16C1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2171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Anterior</a:t>
            </a:r>
            <a:r>
              <a:rPr lang="en-US" baseline="0" dirty="0" smtClean="0"/>
              <a:t> pituitary is connected to the hypothalamus by </a:t>
            </a:r>
            <a:r>
              <a:rPr lang="en-US" baseline="0" dirty="0" err="1" smtClean="0"/>
              <a:t>capilaries</a:t>
            </a:r>
            <a:r>
              <a:rPr lang="en-US" baseline="0" dirty="0" smtClean="0"/>
              <a:t> called the </a:t>
            </a:r>
            <a:r>
              <a:rPr lang="en-US" baseline="0" dirty="0" err="1" smtClean="0"/>
              <a:t>hypophyseal</a:t>
            </a:r>
            <a:r>
              <a:rPr lang="en-US" baseline="0" dirty="0" smtClean="0"/>
              <a:t> portal system</a:t>
            </a:r>
          </a:p>
          <a:p>
            <a:r>
              <a:rPr lang="en-US" baseline="0" dirty="0" smtClean="0"/>
              <a:t>Posterior pituitary is connected to the hypothalamus by neurons</a:t>
            </a:r>
          </a:p>
          <a:p>
            <a:r>
              <a:rPr lang="en-US" baseline="0" dirty="0" smtClean="0"/>
              <a:t>Both can secrete hormones directly into the circulation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59183C-8BEA-E54D-9DCE-0D7EC46B16C1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9875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Mention all GPCRs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59183C-8BEA-E54D-9DCE-0D7EC46B16C1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795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ADH is vasopressin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59183C-8BEA-E54D-9DCE-0D7EC46B16C1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6117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B82DF5-5DE6-9F42-B9ED-CDD61DB9997C}" type="datetimeFigureOut">
              <a:rPr lang="en-US" smtClean="0"/>
              <a:t>3/12/15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D7EE8-8335-5243-822B-3428058166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8959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B82DF5-5DE6-9F42-B9ED-CDD61DB9997C}" type="datetimeFigureOut">
              <a:rPr lang="en-US" smtClean="0"/>
              <a:t>3/12/15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D7EE8-8335-5243-822B-3428058166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6542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B82DF5-5DE6-9F42-B9ED-CDD61DB9997C}" type="datetimeFigureOut">
              <a:rPr lang="en-US" smtClean="0"/>
              <a:t>3/12/15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D7EE8-8335-5243-822B-3428058166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8590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B82DF5-5DE6-9F42-B9ED-CDD61DB9997C}" type="datetimeFigureOut">
              <a:rPr lang="en-US" smtClean="0"/>
              <a:t>3/12/15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D7EE8-8335-5243-822B-3428058166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9045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B82DF5-5DE6-9F42-B9ED-CDD61DB9997C}" type="datetimeFigureOut">
              <a:rPr lang="en-US" smtClean="0"/>
              <a:t>3/12/15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D7EE8-8335-5243-822B-3428058166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8768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B82DF5-5DE6-9F42-B9ED-CDD61DB9997C}" type="datetimeFigureOut">
              <a:rPr lang="en-US" smtClean="0"/>
              <a:t>3/12/15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D7EE8-8335-5243-822B-3428058166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7154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B82DF5-5DE6-9F42-B9ED-CDD61DB9997C}" type="datetimeFigureOut">
              <a:rPr lang="en-US" smtClean="0"/>
              <a:t>3/12/15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D7EE8-8335-5243-822B-3428058166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6001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B82DF5-5DE6-9F42-B9ED-CDD61DB9997C}" type="datetimeFigureOut">
              <a:rPr lang="en-US" smtClean="0"/>
              <a:t>3/12/15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D7EE8-8335-5243-822B-3428058166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5431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B82DF5-5DE6-9F42-B9ED-CDD61DB9997C}" type="datetimeFigureOut">
              <a:rPr lang="en-US" smtClean="0"/>
              <a:t>3/12/15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D7EE8-8335-5243-822B-3428058166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1467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B82DF5-5DE6-9F42-B9ED-CDD61DB9997C}" type="datetimeFigureOut">
              <a:rPr lang="en-US" smtClean="0"/>
              <a:t>3/12/15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D7EE8-8335-5243-822B-3428058166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3704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B82DF5-5DE6-9F42-B9ED-CDD61DB9997C}" type="datetimeFigureOut">
              <a:rPr lang="en-US" smtClean="0"/>
              <a:t>3/12/15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D7EE8-8335-5243-822B-3428058166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6016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B82DF5-5DE6-9F42-B9ED-CDD61DB9997C}" type="datetimeFigureOut">
              <a:rPr lang="en-US" smtClean="0"/>
              <a:t>3/12/15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7D7EE8-8335-5243-822B-3428058166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9314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tags" Target="../tags/tag16.xml"/><Relationship Id="rId4" Type="http://schemas.openxmlformats.org/officeDocument/2006/relationships/tags" Target="../tags/tag17.xml"/><Relationship Id="rId5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" Type="http://schemas.openxmlformats.org/officeDocument/2006/relationships/tags" Target="../tags/tag14.xml"/><Relationship Id="rId2" Type="http://schemas.openxmlformats.org/officeDocument/2006/relationships/tags" Target="../tags/tag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tags" Target="../tags/tag20.xml"/><Relationship Id="rId4" Type="http://schemas.openxmlformats.org/officeDocument/2006/relationships/tags" Target="../tags/tag21.xml"/><Relationship Id="rId5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" Type="http://schemas.openxmlformats.org/officeDocument/2006/relationships/tags" Target="../tags/tag18.xml"/><Relationship Id="rId2" Type="http://schemas.openxmlformats.org/officeDocument/2006/relationships/tags" Target="../tags/tag1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tags" Target="../tags/tag24.xml"/><Relationship Id="rId4" Type="http://schemas.openxmlformats.org/officeDocument/2006/relationships/tags" Target="../tags/tag25.xml"/><Relationship Id="rId5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" Type="http://schemas.openxmlformats.org/officeDocument/2006/relationships/tags" Target="../tags/tag22.xml"/><Relationship Id="rId2" Type="http://schemas.openxmlformats.org/officeDocument/2006/relationships/tags" Target="../tags/tag2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tags" Target="../tags/tag28.xml"/><Relationship Id="rId4" Type="http://schemas.openxmlformats.org/officeDocument/2006/relationships/tags" Target="../tags/tag29.xml"/><Relationship Id="rId5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" Type="http://schemas.openxmlformats.org/officeDocument/2006/relationships/tags" Target="../tags/tag26.xml"/><Relationship Id="rId2" Type="http://schemas.openxmlformats.org/officeDocument/2006/relationships/tags" Target="../tags/tag2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tags" Target="../tags/tag4.xml"/><Relationship Id="rId4" Type="http://schemas.openxmlformats.org/officeDocument/2006/relationships/tags" Target="../tags/tag5.xml"/><Relationship Id="rId5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1" Type="http://schemas.openxmlformats.org/officeDocument/2006/relationships/tags" Target="../tags/tag2.xml"/><Relationship Id="rId2" Type="http://schemas.openxmlformats.org/officeDocument/2006/relationships/tags" Target="../tags/tag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tags" Target="../tags/tag32.xml"/><Relationship Id="rId4" Type="http://schemas.openxmlformats.org/officeDocument/2006/relationships/tags" Target="../tags/tag33.xml"/><Relationship Id="rId5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" Type="http://schemas.openxmlformats.org/officeDocument/2006/relationships/tags" Target="../tags/tag30.xml"/><Relationship Id="rId2" Type="http://schemas.openxmlformats.org/officeDocument/2006/relationships/tags" Target="../tags/tag3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tags" Target="../tags/tag36.xml"/><Relationship Id="rId4" Type="http://schemas.openxmlformats.org/officeDocument/2006/relationships/tags" Target="../tags/tag37.xml"/><Relationship Id="rId5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" Type="http://schemas.openxmlformats.org/officeDocument/2006/relationships/tags" Target="../tags/tag34.xml"/><Relationship Id="rId2" Type="http://schemas.openxmlformats.org/officeDocument/2006/relationships/tags" Target="../tags/tag3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jp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tags" Target="../tags/tag40.xml"/><Relationship Id="rId4" Type="http://schemas.openxmlformats.org/officeDocument/2006/relationships/tags" Target="../tags/tag41.xml"/><Relationship Id="rId5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" Type="http://schemas.openxmlformats.org/officeDocument/2006/relationships/tags" Target="../tags/tag38.xml"/><Relationship Id="rId2" Type="http://schemas.openxmlformats.org/officeDocument/2006/relationships/tags" Target="../tags/tag39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1.jp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tags" Target="../tags/tag44.xml"/><Relationship Id="rId4" Type="http://schemas.openxmlformats.org/officeDocument/2006/relationships/tags" Target="../tags/tag45.xml"/><Relationship Id="rId5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" Type="http://schemas.openxmlformats.org/officeDocument/2006/relationships/tags" Target="../tags/tag42.xml"/><Relationship Id="rId2" Type="http://schemas.openxmlformats.org/officeDocument/2006/relationships/tags" Target="../tags/tag4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tags" Target="../tags/tag48.xml"/><Relationship Id="rId4" Type="http://schemas.openxmlformats.org/officeDocument/2006/relationships/tags" Target="../tags/tag49.xml"/><Relationship Id="rId5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" Type="http://schemas.openxmlformats.org/officeDocument/2006/relationships/tags" Target="../tags/tag46.xml"/><Relationship Id="rId2" Type="http://schemas.openxmlformats.org/officeDocument/2006/relationships/tags" Target="../tags/tag4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tags" Target="../tags/tag8.xml"/><Relationship Id="rId4" Type="http://schemas.openxmlformats.org/officeDocument/2006/relationships/tags" Target="../tags/tag9.xml"/><Relationship Id="rId5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1" Type="http://schemas.openxmlformats.org/officeDocument/2006/relationships/tags" Target="../tags/tag6.xml"/><Relationship Id="rId2" Type="http://schemas.openxmlformats.org/officeDocument/2006/relationships/tags" Target="../tags/tag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tags" Target="../tags/tag52.xml"/><Relationship Id="rId4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1" Type="http://schemas.openxmlformats.org/officeDocument/2006/relationships/tags" Target="../tags/tag50.xml"/><Relationship Id="rId2" Type="http://schemas.openxmlformats.org/officeDocument/2006/relationships/tags" Target="../tags/tag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6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tags" Target="../tags/tag12.xml"/><Relationship Id="rId4" Type="http://schemas.openxmlformats.org/officeDocument/2006/relationships/tags" Target="../tags/tag13.xml"/><Relationship Id="rId5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1" Type="http://schemas.openxmlformats.org/officeDocument/2006/relationships/tags" Target="../tags/tag10.xml"/><Relationship Id="rId2" Type="http://schemas.openxmlformats.org/officeDocument/2006/relationships/tags" Target="../tags/tag1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2.xml"/><Relationship Id="rId5" Type="http://schemas.openxmlformats.org/officeDocument/2006/relationships/image" Target="../media/image5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Endocrine Control Systems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2026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PQuestion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dirty="0" smtClean="0">
                <a:latin typeface="Calibri" charset="0"/>
                <a:ea typeface="MS PGothic" charset="0"/>
              </a:rPr>
              <a:t>When fight or flight increases blood flow to muscles, what is the signal</a:t>
            </a:r>
            <a:endParaRPr lang="en-US" dirty="0">
              <a:latin typeface="Calibri" charset="0"/>
              <a:ea typeface="MS PGothic" charset="0"/>
            </a:endParaRPr>
          </a:p>
        </p:txBody>
      </p:sp>
      <p:sp>
        <p:nvSpPr>
          <p:cNvPr id="2051" name="TPAnswers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457200" y="1600200"/>
            <a:ext cx="4114800" cy="4525963"/>
          </a:xfrm>
        </p:spPr>
        <p:txBody>
          <a:bodyPr/>
          <a:lstStyle/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Adrenaline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Insulin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Renin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All of the above</a:t>
            </a:r>
            <a:endParaRPr lang="en-US" dirty="0">
              <a:latin typeface="Calibri" charset="0"/>
              <a:ea typeface="MS PGothic" charset="0"/>
            </a:endParaRPr>
          </a:p>
        </p:txBody>
      </p:sp>
      <p:pic>
        <p:nvPicPr>
          <p:cNvPr id="3" name="TPChart" descr="1F188E67292D452F9F01D4A0F455BADFChart20150308092120194.png"/>
          <p:cNvPicPr>
            <a:picLocks/>
          </p:cNvPicPr>
          <p:nvPr>
            <p:custDataLst>
              <p:tags r:id="rId3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500" y="1600200"/>
            <a:ext cx="4572000" cy="5143500"/>
          </a:xfrm>
          <a:prstGeom prst="rect">
            <a:avLst/>
          </a:prstGeom>
        </p:spPr>
      </p:pic>
      <p:grpSp>
        <p:nvGrpSpPr>
          <p:cNvPr id="6" name="TPCountdown"/>
          <p:cNvGrpSpPr/>
          <p:nvPr>
            <p:custDataLst>
              <p:tags r:id="rId4"/>
            </p:custDataLst>
          </p:nvPr>
        </p:nvGrpSpPr>
        <p:grpSpPr>
          <a:xfrm>
            <a:off x="8382000" y="6096000"/>
            <a:ext cx="635000" cy="635000"/>
            <a:chOff x="8318500" y="6032500"/>
            <a:chExt cx="635000" cy="635000"/>
          </a:xfrm>
        </p:grpSpPr>
        <p:sp>
          <p:nvSpPr>
            <p:cNvPr id="5" name="CountdownShape"/>
            <p:cNvSpPr/>
            <p:nvPr/>
          </p:nvSpPr>
          <p:spPr>
            <a:xfrm>
              <a:off x="8318500" y="6032500"/>
              <a:ext cx="635000" cy="635000"/>
            </a:xfrm>
            <a:prstGeom prst="bevel">
              <a:avLst/>
            </a:prstGeom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a14:hiddenEffects>
              </a:ext>
            </a:ex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CountdownText"/>
            <p:cNvSpPr txBox="1"/>
            <p:nvPr/>
          </p:nvSpPr>
          <p:spPr>
            <a:xfrm>
              <a:off x="8318500" y="6032500"/>
              <a:ext cx="635000" cy="635000"/>
            </a:xfrm>
            <a:prstGeom prst="rect">
              <a:avLst/>
            </a:prstGeom>
            <a:noFill/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vert="horz" rtlCol="0" anchor="ctr" anchorCtr="1">
              <a:noAutofit/>
            </a:bodyPr>
            <a:lstStyle/>
            <a:p>
              <a:pPr algn="r"/>
              <a:r>
                <a:rPr lang="en-US" sz="2400" b="1" smtClean="0">
                  <a:latin typeface="Tahoma"/>
                </a:rPr>
                <a:t>15</a:t>
              </a:r>
              <a:endParaRPr lang="en-US" sz="2400" b="1">
                <a:latin typeface="Tahoma"/>
              </a:endParaRPr>
            </a:p>
          </p:txBody>
        </p:sp>
      </p:grpSp>
    </p:spTree>
    <p:custDataLst>
      <p:tags r:id="rId1"/>
    </p:custData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PQuestion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latin typeface="Calibri" charset="0"/>
                <a:ea typeface="MS PGothic" charset="0"/>
              </a:rPr>
              <a:t>What cells respond to that signal</a:t>
            </a:r>
            <a:endParaRPr lang="en-US" dirty="0">
              <a:latin typeface="Calibri" charset="0"/>
              <a:ea typeface="MS PGothic" charset="0"/>
            </a:endParaRPr>
          </a:p>
        </p:txBody>
      </p:sp>
      <p:sp>
        <p:nvSpPr>
          <p:cNvPr id="2051" name="TPAnswers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457200" y="1600200"/>
            <a:ext cx="4114800" cy="4525963"/>
          </a:xfrm>
        </p:spPr>
        <p:txBody>
          <a:bodyPr/>
          <a:lstStyle/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Cardiac muscle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Skeletal muscle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Vascular smooth muscle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All of the above</a:t>
            </a:r>
            <a:endParaRPr lang="en-US" dirty="0">
              <a:latin typeface="Calibri" charset="0"/>
              <a:ea typeface="MS PGothic" charset="0"/>
            </a:endParaRPr>
          </a:p>
        </p:txBody>
      </p:sp>
      <p:pic>
        <p:nvPicPr>
          <p:cNvPr id="3" name="TPChart" descr="457AC79D2DFB4334B3EF53D9E6E43108Chart20150308092120198.png"/>
          <p:cNvPicPr>
            <a:picLocks/>
          </p:cNvPicPr>
          <p:nvPr>
            <p:custDataLst>
              <p:tags r:id="rId3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500" y="1600200"/>
            <a:ext cx="4572000" cy="5143500"/>
          </a:xfrm>
          <a:prstGeom prst="rect">
            <a:avLst/>
          </a:prstGeom>
        </p:spPr>
      </p:pic>
      <p:grpSp>
        <p:nvGrpSpPr>
          <p:cNvPr id="6" name="TPCountdown"/>
          <p:cNvGrpSpPr/>
          <p:nvPr>
            <p:custDataLst>
              <p:tags r:id="rId4"/>
            </p:custDataLst>
          </p:nvPr>
        </p:nvGrpSpPr>
        <p:grpSpPr>
          <a:xfrm>
            <a:off x="8382000" y="6096000"/>
            <a:ext cx="635000" cy="635000"/>
            <a:chOff x="8318500" y="6032500"/>
            <a:chExt cx="635000" cy="635000"/>
          </a:xfrm>
        </p:grpSpPr>
        <p:sp>
          <p:nvSpPr>
            <p:cNvPr id="5" name="CountdownShape"/>
            <p:cNvSpPr/>
            <p:nvPr/>
          </p:nvSpPr>
          <p:spPr>
            <a:xfrm>
              <a:off x="8318500" y="6032500"/>
              <a:ext cx="635000" cy="635000"/>
            </a:xfrm>
            <a:prstGeom prst="bevel">
              <a:avLst/>
            </a:prstGeom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a14:hiddenEffects>
              </a:ext>
            </a:ex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CountdownText"/>
            <p:cNvSpPr txBox="1"/>
            <p:nvPr/>
          </p:nvSpPr>
          <p:spPr>
            <a:xfrm>
              <a:off x="8318500" y="6032500"/>
              <a:ext cx="635000" cy="635000"/>
            </a:xfrm>
            <a:prstGeom prst="rect">
              <a:avLst/>
            </a:prstGeom>
            <a:noFill/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vert="horz" rtlCol="0" anchor="ctr" anchorCtr="1">
              <a:noAutofit/>
            </a:bodyPr>
            <a:lstStyle/>
            <a:p>
              <a:pPr algn="r"/>
              <a:r>
                <a:rPr lang="en-US" sz="2400" b="1" smtClean="0">
                  <a:latin typeface="Tahoma"/>
                </a:rPr>
                <a:t>15</a:t>
              </a:r>
              <a:endParaRPr lang="en-US" sz="2400" b="1">
                <a:latin typeface="Tahoma"/>
              </a:endParaRPr>
            </a:p>
          </p:txBody>
        </p:sp>
      </p:grpSp>
    </p:spTree>
    <p:custDataLst>
      <p:tags r:id="rId1"/>
    </p:custData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Every Hormone is Simple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Where is it made?</a:t>
            </a:r>
          </a:p>
          <a:p>
            <a:r>
              <a:rPr lang="en-US" dirty="0" smtClean="0"/>
              <a:t>What causes its release?</a:t>
            </a:r>
          </a:p>
          <a:p>
            <a:r>
              <a:rPr lang="en-US" dirty="0" smtClean="0"/>
              <a:t>What are its receptors?</a:t>
            </a:r>
          </a:p>
          <a:p>
            <a:r>
              <a:rPr lang="en-US" dirty="0" smtClean="0"/>
              <a:t>What tissues does it effect?</a:t>
            </a:r>
          </a:p>
          <a:p>
            <a:r>
              <a:rPr lang="en-US" dirty="0" smtClean="0"/>
              <a:t>How does it get turned off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040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Adrenaline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29749527"/>
              </p:ext>
            </p:extLst>
          </p:nvPr>
        </p:nvGraphicFramePr>
        <p:xfrm>
          <a:off x="457200" y="1582616"/>
          <a:ext cx="8553117" cy="4790439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851039"/>
                <a:gridCol w="2851039"/>
                <a:gridCol w="2851039"/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Where is it made?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Adrenal medulla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What</a:t>
                      </a:r>
                      <a:r>
                        <a:rPr lang="en-US" b="1" baseline="0" dirty="0" smtClean="0"/>
                        <a:t> causes its release?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Sympathetic nervous stimulation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What is its receptor?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Alpha/Beta-Adrenergic Receptors (5 subtypes)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GPCR -&gt; </a:t>
                      </a:r>
                      <a:r>
                        <a:rPr lang="en-US" dirty="0" err="1" smtClean="0"/>
                        <a:t>G</a:t>
                      </a:r>
                      <a:r>
                        <a:rPr lang="en-US" baseline="0" dirty="0" err="1" smtClean="0"/>
                        <a:t>s</a:t>
                      </a:r>
                      <a:r>
                        <a:rPr lang="en-US" baseline="0" dirty="0" smtClean="0"/>
                        <a:t> and </a:t>
                      </a:r>
                      <a:r>
                        <a:rPr lang="en-US" baseline="0" dirty="0" err="1" smtClean="0"/>
                        <a:t>Gi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What tissues does it affect?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Heart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Increased heart rate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Lungs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Increased</a:t>
                      </a:r>
                      <a:r>
                        <a:rPr lang="en-US" baseline="0" dirty="0" smtClean="0"/>
                        <a:t> respiration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Vasculature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Vasoconstriction (smooth muscle), vasodilation (skeletal</a:t>
                      </a:r>
                      <a:r>
                        <a:rPr lang="en-US" baseline="0" dirty="0" smtClean="0"/>
                        <a:t> muscle)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Liver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Glycogenolysis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Fat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Lipolysis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Skeletal Muscle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Contraction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How does it</a:t>
                      </a:r>
                      <a:r>
                        <a:rPr lang="en-US" b="1" baseline="0" dirty="0" smtClean="0"/>
                        <a:t> get</a:t>
                      </a:r>
                      <a:r>
                        <a:rPr lang="en-US" b="1" dirty="0" smtClean="0"/>
                        <a:t> turned off?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Sympathetic</a:t>
                      </a:r>
                      <a:r>
                        <a:rPr lang="en-US" baseline="0" dirty="0" smtClean="0"/>
                        <a:t> signal stops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412977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Generally, where are hormones made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5300" y="1417638"/>
            <a:ext cx="4451205" cy="5440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2600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Generally how are hormones released?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Nervous stimulation</a:t>
            </a:r>
          </a:p>
          <a:p>
            <a:pPr lvl="1"/>
            <a:r>
              <a:rPr lang="en-US" dirty="0" smtClean="0"/>
              <a:t>Adrenaline, CRH, TSH</a:t>
            </a:r>
          </a:p>
          <a:p>
            <a:r>
              <a:rPr lang="en-US" dirty="0" smtClean="0"/>
              <a:t>In Response to Another Hormone</a:t>
            </a:r>
          </a:p>
          <a:p>
            <a:pPr lvl="1"/>
            <a:r>
              <a:rPr lang="en-US" dirty="0" smtClean="0"/>
              <a:t>Cortisol (ACTH), Thyroid Hormones (TSH)</a:t>
            </a:r>
          </a:p>
          <a:p>
            <a:r>
              <a:rPr lang="en-US" dirty="0" smtClean="0"/>
              <a:t>In Response to A Metabolite</a:t>
            </a:r>
          </a:p>
          <a:p>
            <a:pPr lvl="1"/>
            <a:r>
              <a:rPr lang="en-US" dirty="0" smtClean="0"/>
              <a:t>Insulin, Glucagon, Calcitonin</a:t>
            </a:r>
          </a:p>
          <a:p>
            <a:r>
              <a:rPr lang="en-US" dirty="0" smtClean="0"/>
              <a:t>In Response to Physical Changes Such As Stretch</a:t>
            </a:r>
          </a:p>
          <a:p>
            <a:pPr lvl="1"/>
            <a:r>
              <a:rPr lang="en-US" dirty="0" smtClean="0"/>
              <a:t>Ghrelin, Renin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61433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860589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Insulin Release In Response To Glucose</a:t>
            </a:r>
            <a:endParaRPr lang="en-US" dirty="0"/>
          </a:p>
        </p:txBody>
      </p:sp>
      <p:pic>
        <p:nvPicPr>
          <p:cNvPr id="4" name="Picture 3" descr="insulin-secreti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8055" y="934118"/>
            <a:ext cx="6442576" cy="5711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0316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04157"/>
            <a:ext cx="9411368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Broadly What Kinds of Receptors Are There?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053" y="1353256"/>
            <a:ext cx="7980947" cy="4841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1512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What Kinds of Hormones Are There?</a:t>
            </a:r>
            <a:endParaRPr lang="en-US" dirty="0"/>
          </a:p>
        </p:txBody>
      </p:sp>
      <p:pic>
        <p:nvPicPr>
          <p:cNvPr id="4" name="Picture 3" descr="hormone-classification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3374" y="1224173"/>
            <a:ext cx="4310941" cy="5481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0077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PQuestion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dirty="0" smtClean="0">
                <a:latin typeface="Calibri" charset="0"/>
                <a:ea typeface="MS PGothic" charset="0"/>
              </a:rPr>
              <a:t>Which hormone type is most likely to be able to cross plasma membranes</a:t>
            </a:r>
            <a:endParaRPr lang="en-US" dirty="0">
              <a:latin typeface="Calibri" charset="0"/>
              <a:ea typeface="MS PGothic" charset="0"/>
            </a:endParaRPr>
          </a:p>
        </p:txBody>
      </p:sp>
      <p:sp>
        <p:nvSpPr>
          <p:cNvPr id="2051" name="TPAnswers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457200" y="1600200"/>
            <a:ext cx="4114800" cy="4525963"/>
          </a:xfrm>
        </p:spPr>
        <p:txBody>
          <a:bodyPr/>
          <a:lstStyle/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An amine such as adrenaline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A peptide such as insulin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A polypeptide such as FSH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A steroid such as testosterone</a:t>
            </a:r>
            <a:endParaRPr lang="en-US" dirty="0">
              <a:latin typeface="Calibri" charset="0"/>
              <a:ea typeface="MS PGothic" charset="0"/>
            </a:endParaRPr>
          </a:p>
        </p:txBody>
      </p:sp>
      <p:pic>
        <p:nvPicPr>
          <p:cNvPr id="3" name="TPChart" descr="3ECFD246A2BA435E9600E9A12A7041A1Chart20150308092120202.png"/>
          <p:cNvPicPr>
            <a:picLocks/>
          </p:cNvPicPr>
          <p:nvPr>
            <p:custDataLst>
              <p:tags r:id="rId3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500" y="1600200"/>
            <a:ext cx="4572000" cy="5143500"/>
          </a:xfrm>
          <a:prstGeom prst="rect">
            <a:avLst/>
          </a:prstGeom>
        </p:spPr>
      </p:pic>
      <p:grpSp>
        <p:nvGrpSpPr>
          <p:cNvPr id="6" name="TPCountdown"/>
          <p:cNvGrpSpPr/>
          <p:nvPr>
            <p:custDataLst>
              <p:tags r:id="rId4"/>
            </p:custDataLst>
          </p:nvPr>
        </p:nvGrpSpPr>
        <p:grpSpPr>
          <a:xfrm>
            <a:off x="8382000" y="6096000"/>
            <a:ext cx="635000" cy="635000"/>
            <a:chOff x="8318500" y="6032500"/>
            <a:chExt cx="635000" cy="635000"/>
          </a:xfrm>
        </p:grpSpPr>
        <p:sp>
          <p:nvSpPr>
            <p:cNvPr id="5" name="CountdownShape"/>
            <p:cNvSpPr/>
            <p:nvPr/>
          </p:nvSpPr>
          <p:spPr>
            <a:xfrm>
              <a:off x="8318500" y="6032500"/>
              <a:ext cx="635000" cy="635000"/>
            </a:xfrm>
            <a:prstGeom prst="bevel">
              <a:avLst/>
            </a:prstGeom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a14:hiddenEffects>
              </a:ext>
            </a:ex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CountdownText"/>
            <p:cNvSpPr txBox="1"/>
            <p:nvPr/>
          </p:nvSpPr>
          <p:spPr>
            <a:xfrm>
              <a:off x="8318500" y="6032500"/>
              <a:ext cx="635000" cy="635000"/>
            </a:xfrm>
            <a:prstGeom prst="rect">
              <a:avLst/>
            </a:prstGeom>
            <a:noFill/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vert="horz" rtlCol="0" anchor="ctr" anchorCtr="1">
              <a:noAutofit/>
            </a:bodyPr>
            <a:lstStyle/>
            <a:p>
              <a:pPr algn="r"/>
              <a:r>
                <a:rPr lang="en-US" sz="2400" b="1" smtClean="0">
                  <a:latin typeface="Tahoma"/>
                </a:rPr>
                <a:t>15</a:t>
              </a:r>
              <a:endParaRPr lang="en-US" sz="2400" b="1">
                <a:latin typeface="Tahoma"/>
              </a:endParaRPr>
            </a:p>
          </p:txBody>
        </p:sp>
      </p:grpSp>
    </p:spTree>
    <p:custDataLst>
      <p:tags r:id="rId1"/>
    </p:custData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Why should a dentist (or a doctoral student) care about endocrinology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en-US" dirty="0" smtClean="0"/>
              <a:t>Clinical manifestations of endocrine pathophysiology</a:t>
            </a:r>
          </a:p>
          <a:p>
            <a:pPr lvl="1"/>
            <a:r>
              <a:rPr lang="en-US" dirty="0" smtClean="0"/>
              <a:t>Diabetes (Insulin Insufficiency/Resistance)</a:t>
            </a:r>
          </a:p>
          <a:p>
            <a:pPr lvl="2"/>
            <a:r>
              <a:rPr lang="en-US" dirty="0" smtClean="0"/>
              <a:t>Periodontitis</a:t>
            </a:r>
          </a:p>
          <a:p>
            <a:pPr lvl="2"/>
            <a:r>
              <a:rPr lang="en-US" dirty="0" err="1" smtClean="0"/>
              <a:t>Mucusal</a:t>
            </a:r>
            <a:r>
              <a:rPr lang="en-US" dirty="0" smtClean="0"/>
              <a:t> disease</a:t>
            </a:r>
          </a:p>
          <a:p>
            <a:pPr lvl="2"/>
            <a:r>
              <a:rPr lang="en-US" dirty="0" smtClean="0"/>
              <a:t>Altered taste</a:t>
            </a:r>
          </a:p>
          <a:p>
            <a:pPr lvl="2"/>
            <a:r>
              <a:rPr lang="en-US" dirty="0" smtClean="0"/>
              <a:t>Parotid gland </a:t>
            </a:r>
            <a:r>
              <a:rPr lang="en-US" dirty="0" err="1" smtClean="0"/>
              <a:t>enlargent</a:t>
            </a:r>
            <a:endParaRPr lang="en-US" dirty="0" smtClean="0"/>
          </a:p>
          <a:p>
            <a:pPr lvl="2"/>
            <a:r>
              <a:rPr lang="en-US" dirty="0" smtClean="0"/>
              <a:t>Potential hypo/hyperglycemia</a:t>
            </a:r>
          </a:p>
          <a:p>
            <a:pPr lvl="1"/>
            <a:r>
              <a:rPr lang="en-US" dirty="0" err="1" smtClean="0"/>
              <a:t>Hypoparathyroidism</a:t>
            </a:r>
            <a:r>
              <a:rPr lang="en-US" dirty="0" smtClean="0"/>
              <a:t> (Not Enough PTH)</a:t>
            </a:r>
          </a:p>
          <a:p>
            <a:pPr lvl="2"/>
            <a:r>
              <a:rPr lang="en-US" dirty="0" smtClean="0"/>
              <a:t>Low calcium density, hypoplasia of enamel and dentin</a:t>
            </a:r>
          </a:p>
          <a:p>
            <a:pPr lvl="2"/>
            <a:r>
              <a:rPr lang="en-US" dirty="0" smtClean="0"/>
              <a:t>Candidiasis</a:t>
            </a:r>
          </a:p>
          <a:p>
            <a:pPr lvl="2"/>
            <a:r>
              <a:rPr lang="en-US" dirty="0" smtClean="0"/>
              <a:t>Delayed eruption, shortened roots</a:t>
            </a:r>
          </a:p>
          <a:p>
            <a:pPr lvl="1"/>
            <a:r>
              <a:rPr lang="en-US" dirty="0" smtClean="0"/>
              <a:t>Hyperthyroidism (T3/T4 Overproduction)</a:t>
            </a:r>
          </a:p>
          <a:p>
            <a:pPr lvl="2"/>
            <a:r>
              <a:rPr lang="en-US" dirty="0" smtClean="0"/>
              <a:t>Malocclusion</a:t>
            </a:r>
          </a:p>
          <a:p>
            <a:pPr lvl="2"/>
            <a:r>
              <a:rPr lang="en-US" dirty="0" smtClean="0"/>
              <a:t>Demineralization</a:t>
            </a:r>
          </a:p>
          <a:p>
            <a:pPr lvl="2"/>
            <a:r>
              <a:rPr lang="en-US" dirty="0" smtClean="0"/>
              <a:t>Anxiety/restlessness</a:t>
            </a:r>
          </a:p>
          <a:p>
            <a:pPr lvl="1"/>
            <a:r>
              <a:rPr lang="en-US" dirty="0" smtClean="0"/>
              <a:t>Acromegaly (GH Overproduction)</a:t>
            </a:r>
          </a:p>
          <a:p>
            <a:pPr lvl="2"/>
            <a:r>
              <a:rPr lang="en-US" dirty="0" smtClean="0"/>
              <a:t>Accelerated tooth eruption</a:t>
            </a:r>
          </a:p>
          <a:p>
            <a:pPr lvl="2"/>
            <a:r>
              <a:rPr lang="en-US" dirty="0" smtClean="0"/>
              <a:t>Enlarged jaw, </a:t>
            </a:r>
            <a:r>
              <a:rPr lang="en-US" dirty="0" err="1" smtClean="0"/>
              <a:t>abberant</a:t>
            </a:r>
            <a:r>
              <a:rPr lang="en-US" dirty="0" smtClean="0"/>
              <a:t> tooth spacing</a:t>
            </a:r>
          </a:p>
          <a:p>
            <a:pPr lvl="1"/>
            <a:r>
              <a:rPr lang="en-US" dirty="0" smtClean="0"/>
              <a:t>Cushing’s (Cortisol Overproduction)</a:t>
            </a:r>
          </a:p>
          <a:p>
            <a:pPr lvl="2"/>
            <a:r>
              <a:rPr lang="en-US" dirty="0" err="1" smtClean="0"/>
              <a:t>Periodontis</a:t>
            </a:r>
            <a:r>
              <a:rPr lang="en-US" dirty="0" smtClean="0"/>
              <a:t>, swelling of gums</a:t>
            </a:r>
          </a:p>
          <a:p>
            <a:pPr lvl="2"/>
            <a:r>
              <a:rPr lang="en-US" dirty="0" smtClean="0"/>
              <a:t>Easy bruising</a:t>
            </a:r>
          </a:p>
          <a:p>
            <a:pPr lvl="1"/>
            <a:r>
              <a:rPr lang="en-US" dirty="0" smtClean="0"/>
              <a:t>Addison’s Disease (Cortisol Insufficiency)</a:t>
            </a:r>
          </a:p>
          <a:p>
            <a:pPr lvl="2"/>
            <a:r>
              <a:rPr lang="en-US" dirty="0" smtClean="0"/>
              <a:t>Blotchy melanin patches in oral mucosa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27770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Cell Surface Receptors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778000"/>
            <a:ext cx="73152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879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Cell Surface Receptors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2602345" cy="639762"/>
          </a:xfrm>
        </p:spPr>
        <p:txBody>
          <a:bodyPr/>
          <a:lstStyle/>
          <a:p>
            <a:r>
              <a:rPr lang="en-US" dirty="0" smtClean="0"/>
              <a:t>GPCRs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2602345" cy="3951288"/>
          </a:xfrm>
        </p:spPr>
        <p:txBody>
          <a:bodyPr/>
          <a:lstStyle/>
          <a:p>
            <a:r>
              <a:rPr lang="en-US" dirty="0" smtClean="0"/>
              <a:t>7-TM</a:t>
            </a:r>
          </a:p>
          <a:p>
            <a:r>
              <a:rPr lang="en-US" dirty="0" smtClean="0"/>
              <a:t>Activates G proteins in several classes</a:t>
            </a:r>
          </a:p>
          <a:p>
            <a:r>
              <a:rPr lang="en-US" dirty="0" smtClean="0"/>
              <a:t>Can regulated </a:t>
            </a:r>
            <a:r>
              <a:rPr lang="en-US" dirty="0" err="1" smtClean="0"/>
              <a:t>cAMP</a:t>
            </a:r>
            <a:r>
              <a:rPr lang="en-US" dirty="0" smtClean="0"/>
              <a:t>, </a:t>
            </a:r>
            <a:r>
              <a:rPr lang="en-US" dirty="0" err="1" smtClean="0"/>
              <a:t>Ca</a:t>
            </a:r>
            <a:r>
              <a:rPr lang="en-US" dirty="0" smtClean="0"/>
              <a:t>, DAG and </a:t>
            </a:r>
            <a:r>
              <a:rPr lang="en-US" dirty="0" err="1" smtClean="0"/>
              <a:t>RhoGTPases</a:t>
            </a:r>
            <a:endParaRPr lang="en-US" dirty="0" smtClean="0"/>
          </a:p>
          <a:p>
            <a:r>
              <a:rPr lang="en-US" dirty="0" smtClean="0"/>
              <a:t>Example BAR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idx="1"/>
          </p:nvPr>
        </p:nvSpPr>
        <p:spPr>
          <a:xfrm>
            <a:off x="3311236" y="1535113"/>
            <a:ext cx="2602345" cy="639762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Receptor Tyrosine Kinases</a:t>
            </a:r>
            <a:endParaRPr lang="en-US" dirty="0"/>
          </a:p>
        </p:txBody>
      </p:sp>
      <p:sp>
        <p:nvSpPr>
          <p:cNvPr id="9" name="Content Placeholder 4"/>
          <p:cNvSpPr>
            <a:spLocks noGrp="1"/>
          </p:cNvSpPr>
          <p:nvPr>
            <p:ph sz="half" idx="2"/>
          </p:nvPr>
        </p:nvSpPr>
        <p:spPr>
          <a:xfrm>
            <a:off x="3311236" y="2174875"/>
            <a:ext cx="2602345" cy="3951288"/>
          </a:xfrm>
        </p:spPr>
        <p:txBody>
          <a:bodyPr/>
          <a:lstStyle/>
          <a:p>
            <a:r>
              <a:rPr lang="en-US" dirty="0" smtClean="0"/>
              <a:t>1-TM (dimer)</a:t>
            </a:r>
          </a:p>
          <a:p>
            <a:r>
              <a:rPr lang="en-US" dirty="0" err="1" smtClean="0"/>
              <a:t>Autophosphorylate</a:t>
            </a:r>
            <a:r>
              <a:rPr lang="en-US" dirty="0" smtClean="0"/>
              <a:t> on tyrosine residues</a:t>
            </a:r>
          </a:p>
          <a:p>
            <a:r>
              <a:rPr lang="en-US" dirty="0" smtClean="0"/>
              <a:t>Recruits and activates effectors like </a:t>
            </a:r>
            <a:r>
              <a:rPr lang="en-US" dirty="0" err="1" smtClean="0"/>
              <a:t>Akt</a:t>
            </a:r>
            <a:endParaRPr lang="en-US" dirty="0" smtClean="0"/>
          </a:p>
          <a:p>
            <a:r>
              <a:rPr lang="en-US" dirty="0" smtClean="0"/>
              <a:t>Example </a:t>
            </a:r>
            <a:r>
              <a:rPr lang="en-US" dirty="0" err="1" smtClean="0"/>
              <a:t>InsR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idx="1"/>
          </p:nvPr>
        </p:nvSpPr>
        <p:spPr>
          <a:xfrm>
            <a:off x="6121400" y="1535113"/>
            <a:ext cx="2602345" cy="639762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JAK/STAT Receptors</a:t>
            </a:r>
            <a:endParaRPr lang="en-US" dirty="0"/>
          </a:p>
        </p:txBody>
      </p:sp>
      <p:sp>
        <p:nvSpPr>
          <p:cNvPr id="11" name="Content Placeholder 4"/>
          <p:cNvSpPr>
            <a:spLocks noGrp="1"/>
          </p:cNvSpPr>
          <p:nvPr>
            <p:ph sz="half" idx="2"/>
          </p:nvPr>
        </p:nvSpPr>
        <p:spPr>
          <a:xfrm>
            <a:off x="6121400" y="2174875"/>
            <a:ext cx="2602345" cy="3951288"/>
          </a:xfrm>
        </p:spPr>
        <p:txBody>
          <a:bodyPr/>
          <a:lstStyle/>
          <a:p>
            <a:r>
              <a:rPr lang="en-US" dirty="0" smtClean="0"/>
              <a:t>1-TM (dimer)</a:t>
            </a:r>
          </a:p>
          <a:p>
            <a:r>
              <a:rPr lang="en-US" dirty="0" smtClean="0"/>
              <a:t>Recruits kinase (JAK) which phosphorylates effectors (STAT)</a:t>
            </a:r>
          </a:p>
          <a:p>
            <a:r>
              <a:rPr lang="en-US" dirty="0" err="1" smtClean="0"/>
              <a:t>pSTAT</a:t>
            </a:r>
            <a:r>
              <a:rPr lang="en-US" dirty="0" smtClean="0"/>
              <a:t> activates gene transcription</a:t>
            </a:r>
          </a:p>
          <a:p>
            <a:r>
              <a:rPr lang="en-US" dirty="0" smtClean="0"/>
              <a:t>Example GH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37739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GPCRs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180" y="1417638"/>
            <a:ext cx="7435273" cy="4558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0869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Receptor Tyrosine Kinases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091" y="1598692"/>
            <a:ext cx="7539182" cy="4646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6919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JAK/STAT Receptors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266700"/>
            <a:ext cx="7620000" cy="631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2179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Nuclear Hormone Receptors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8824" r="66834" b="17780"/>
          <a:stretch/>
        </p:blipFill>
        <p:spPr>
          <a:xfrm>
            <a:off x="3302000" y="1844842"/>
            <a:ext cx="2646947" cy="3553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8331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274638"/>
            <a:ext cx="8526379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What Do Nuclear Hormones Look Like?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72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7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2017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Group Activity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are some differences in nuclear hormone receptors </a:t>
            </a:r>
            <a:r>
              <a:rPr lang="en-US" dirty="0" err="1" smtClean="0"/>
              <a:t>vs</a:t>
            </a:r>
            <a:r>
              <a:rPr lang="en-US" dirty="0" smtClean="0"/>
              <a:t> cell surface receptors</a:t>
            </a:r>
          </a:p>
          <a:p>
            <a:pPr lvl="1"/>
            <a:r>
              <a:rPr lang="en-US" dirty="0" smtClean="0"/>
              <a:t>What has to be different about the ligands</a:t>
            </a:r>
          </a:p>
          <a:p>
            <a:pPr lvl="1"/>
            <a:r>
              <a:rPr lang="en-US" dirty="0" smtClean="0"/>
              <a:t>What has to be different about the responses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04787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274638"/>
            <a:ext cx="9237578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General Concepts About Hormone Targets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does the hormone get from A -&gt; B</a:t>
            </a:r>
          </a:p>
          <a:p>
            <a:r>
              <a:rPr lang="en-US" dirty="0" smtClean="0"/>
              <a:t>Is it released into the blood? </a:t>
            </a:r>
          </a:p>
          <a:p>
            <a:r>
              <a:rPr lang="en-US" dirty="0" smtClean="0"/>
              <a:t>Does it require accessory proteins to help keep it soluble?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88580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Relative Location of Action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3952" y="1523999"/>
            <a:ext cx="5352047" cy="5247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7112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Things you (should) already know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Regulation of renal function (</a:t>
            </a:r>
            <a:r>
              <a:rPr lang="en-US" dirty="0" err="1" smtClean="0"/>
              <a:t>Tigyi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Renin/Angiotensin/Aldosterone/ANF/Vasopressin</a:t>
            </a:r>
          </a:p>
          <a:p>
            <a:r>
              <a:rPr lang="en-US" dirty="0" smtClean="0"/>
              <a:t>Regulation of GI function (Johnson)</a:t>
            </a:r>
          </a:p>
          <a:p>
            <a:pPr lvl="1"/>
            <a:r>
              <a:rPr lang="en-US" dirty="0" smtClean="0"/>
              <a:t>Gastrin/CCK/GIP/Secretin/VIP/</a:t>
            </a:r>
            <a:r>
              <a:rPr lang="en-US" dirty="0" err="1" smtClean="0"/>
              <a:t>Motilin</a:t>
            </a:r>
            <a:endParaRPr lang="en-US" dirty="0" smtClean="0"/>
          </a:p>
          <a:p>
            <a:r>
              <a:rPr lang="en-US" dirty="0" smtClean="0"/>
              <a:t>Blood Pressure Regulation (O’Connell)</a:t>
            </a:r>
          </a:p>
          <a:p>
            <a:pPr lvl="1"/>
            <a:r>
              <a:rPr lang="en-US" dirty="0" smtClean="0"/>
              <a:t>Angiotensin/</a:t>
            </a:r>
            <a:r>
              <a:rPr lang="en-US" dirty="0" err="1" smtClean="0"/>
              <a:t>Vasporessin</a:t>
            </a:r>
            <a:r>
              <a:rPr lang="en-US" dirty="0" smtClean="0"/>
              <a:t>/Adrenaline/Noradrenaline/Dopamine/</a:t>
            </a:r>
            <a:r>
              <a:rPr lang="en-US" dirty="0" err="1" smtClean="0"/>
              <a:t>Endothelin</a:t>
            </a:r>
            <a:endParaRPr lang="en-US" dirty="0" smtClean="0"/>
          </a:p>
          <a:p>
            <a:r>
              <a:rPr lang="en-US" dirty="0" smtClean="0"/>
              <a:t>Cardiac Function (</a:t>
            </a:r>
            <a:r>
              <a:rPr lang="en-US" dirty="0" err="1" smtClean="0"/>
              <a:t>Mancarella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ANP/Adrenaline/Noradrenaline/Acetylcholine</a:t>
            </a:r>
          </a:p>
          <a:p>
            <a:r>
              <a:rPr lang="en-US" dirty="0" smtClean="0"/>
              <a:t>Synaptic Transmission (</a:t>
            </a:r>
            <a:r>
              <a:rPr lang="en-US" dirty="0" err="1" smtClean="0"/>
              <a:t>Adebiyi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Serotonin/Acetylcholine/GABA/Histamine/Aspartate/Glutamate/NO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29415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PQuestion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Autofit/>
          </a:bodyPr>
          <a:lstStyle/>
          <a:p>
            <a:pPr eaLnBrk="1" hangingPunct="1"/>
            <a:r>
              <a:rPr lang="en-US" sz="2800" dirty="0" smtClean="0">
                <a:latin typeface="Calibri" charset="0"/>
                <a:ea typeface="MS PGothic" charset="0"/>
              </a:rPr>
              <a:t>Insulin is released from pancreatic beta cells and is sensed by pancreatic alpha cells to reduce glucagon secretion.  This is an example of …</a:t>
            </a:r>
            <a:endParaRPr lang="en-US" sz="2800" dirty="0">
              <a:latin typeface="Calibri" charset="0"/>
              <a:ea typeface="MS PGothic" charset="0"/>
            </a:endParaRPr>
          </a:p>
        </p:txBody>
      </p:sp>
      <p:sp>
        <p:nvSpPr>
          <p:cNvPr id="2051" name="TPAnswers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457200" y="1600200"/>
            <a:ext cx="4114800" cy="4525963"/>
          </a:xfrm>
        </p:spPr>
        <p:txBody>
          <a:bodyPr/>
          <a:lstStyle/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err="1" smtClean="0">
                <a:latin typeface="Calibri" charset="0"/>
                <a:ea typeface="MS PGothic" charset="0"/>
              </a:rPr>
              <a:t>Autocrine</a:t>
            </a:r>
            <a:r>
              <a:rPr lang="en-US" dirty="0" smtClean="0">
                <a:latin typeface="Calibri" charset="0"/>
                <a:ea typeface="MS PGothic" charset="0"/>
              </a:rPr>
              <a:t> action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Paracrine action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Endocrine action</a:t>
            </a:r>
          </a:p>
        </p:txBody>
      </p:sp>
      <p:pic>
        <p:nvPicPr>
          <p:cNvPr id="3" name="TPChart" descr="E9165CFD6EB945F5B8AD9F667CF70A8FChart20150308092120206.png"/>
          <p:cNvPicPr>
            <a:picLocks/>
          </p:cNvPicPr>
          <p:nvPr>
            <p:custDataLst>
              <p:tags r:id="rId3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500" y="1600200"/>
            <a:ext cx="4572000" cy="5143500"/>
          </a:xfrm>
          <a:prstGeom prst="rect">
            <a:avLst/>
          </a:prstGeom>
        </p:spPr>
      </p:pic>
      <p:grpSp>
        <p:nvGrpSpPr>
          <p:cNvPr id="6" name="TPCountdown"/>
          <p:cNvGrpSpPr/>
          <p:nvPr>
            <p:custDataLst>
              <p:tags r:id="rId4"/>
            </p:custDataLst>
          </p:nvPr>
        </p:nvGrpSpPr>
        <p:grpSpPr>
          <a:xfrm>
            <a:off x="8382000" y="6096000"/>
            <a:ext cx="635000" cy="635000"/>
            <a:chOff x="8318500" y="6032500"/>
            <a:chExt cx="635000" cy="635000"/>
          </a:xfrm>
        </p:grpSpPr>
        <p:sp>
          <p:nvSpPr>
            <p:cNvPr id="5" name="CountdownShape"/>
            <p:cNvSpPr/>
            <p:nvPr/>
          </p:nvSpPr>
          <p:spPr>
            <a:xfrm>
              <a:off x="8318500" y="6032500"/>
              <a:ext cx="635000" cy="635000"/>
            </a:xfrm>
            <a:prstGeom prst="bevel">
              <a:avLst/>
            </a:prstGeom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a14:hiddenEffects>
              </a:ext>
            </a:ex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CountdownText"/>
            <p:cNvSpPr txBox="1"/>
            <p:nvPr/>
          </p:nvSpPr>
          <p:spPr>
            <a:xfrm>
              <a:off x="8318500" y="6032500"/>
              <a:ext cx="635000" cy="635000"/>
            </a:xfrm>
            <a:prstGeom prst="rect">
              <a:avLst/>
            </a:prstGeom>
            <a:noFill/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vert="horz" rtlCol="0" anchor="ctr" anchorCtr="1">
              <a:noAutofit/>
            </a:bodyPr>
            <a:lstStyle/>
            <a:p>
              <a:pPr algn="r"/>
              <a:r>
                <a:rPr lang="en-US" sz="2400" b="1" smtClean="0">
                  <a:latin typeface="Tahoma"/>
                </a:rPr>
                <a:t>15</a:t>
              </a:r>
              <a:endParaRPr lang="en-US" sz="2400" b="1">
                <a:latin typeface="Tahoma"/>
              </a:endParaRPr>
            </a:p>
          </p:txBody>
        </p:sp>
      </p:grpSp>
    </p:spTree>
    <p:custDataLst>
      <p:tags r:id="rId1"/>
    </p:custData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Get Hormonal Specificity?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Restrict the location of the hormone release (</a:t>
            </a:r>
            <a:r>
              <a:rPr lang="en-US" dirty="0" err="1" smtClean="0"/>
              <a:t>ie</a:t>
            </a:r>
            <a:r>
              <a:rPr lang="en-US" dirty="0" smtClean="0"/>
              <a:t> neurotransmitters only released into synapse)</a:t>
            </a:r>
          </a:p>
          <a:p>
            <a:r>
              <a:rPr lang="en-US" dirty="0" smtClean="0"/>
              <a:t>Restrict the receptors to particular tissues</a:t>
            </a:r>
          </a:p>
          <a:p>
            <a:r>
              <a:rPr lang="en-US" dirty="0" smtClean="0"/>
              <a:t>Have the receptors mediate different processes in different cell types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5800" y="1943101"/>
            <a:ext cx="4504533" cy="256205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812632" y="4781248"/>
            <a:ext cx="43313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For more details see O’Connell’s lectures on blood pressure regulation</a:t>
            </a:r>
          </a:p>
        </p:txBody>
      </p:sp>
    </p:spTree>
    <p:extLst>
      <p:ext uri="{BB962C8B-B14F-4D97-AF65-F5344CB8AC3E}">
        <p14:creationId xmlns:p14="http://schemas.microsoft.com/office/powerpoint/2010/main" val="34999813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Turning the Signal off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600200"/>
            <a:ext cx="8352589" cy="4525963"/>
          </a:xfrm>
        </p:spPr>
        <p:txBody>
          <a:bodyPr/>
          <a:lstStyle/>
          <a:p>
            <a:r>
              <a:rPr lang="en-US" dirty="0" smtClean="0"/>
              <a:t>Induce hormone resistance at the target cell</a:t>
            </a:r>
          </a:p>
          <a:p>
            <a:r>
              <a:rPr lang="en-US" dirty="0" smtClean="0"/>
              <a:t>Prevent further hormone production and/or reduce the levels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20068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</a:t>
            </a:r>
            <a:r>
              <a:rPr lang="en-US" dirty="0" err="1" smtClean="0"/>
              <a:t>Arrestins</a:t>
            </a:r>
            <a:r>
              <a:rPr lang="en-US" dirty="0" smtClean="0"/>
              <a:t> and GPCRs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r="50000"/>
          <a:stretch/>
        </p:blipFill>
        <p:spPr>
          <a:xfrm>
            <a:off x="2887579" y="1289384"/>
            <a:ext cx="3625017" cy="400451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887579" y="5614282"/>
            <a:ext cx="526715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/>
              <a:t>Lefkowitz</a:t>
            </a:r>
            <a:r>
              <a:rPr lang="en-US" dirty="0" smtClean="0"/>
              <a:t> </a:t>
            </a:r>
            <a:r>
              <a:rPr lang="en-US" dirty="0"/>
              <a:t>RJ, </a:t>
            </a:r>
            <a:r>
              <a:rPr lang="en-US" dirty="0" err="1"/>
              <a:t>Shenoy</a:t>
            </a:r>
            <a:r>
              <a:rPr lang="en-US" dirty="0"/>
              <a:t> SK (2005) Transduction of receptor signals by beta-</a:t>
            </a:r>
            <a:r>
              <a:rPr lang="en-US" dirty="0" err="1"/>
              <a:t>arrestins</a:t>
            </a:r>
            <a:r>
              <a:rPr lang="en-US" dirty="0"/>
              <a:t>. Science 308: 512–517. doi:10.1126/science.1109237.</a:t>
            </a:r>
          </a:p>
        </p:txBody>
      </p:sp>
    </p:spTree>
    <p:extLst>
      <p:ext uri="{BB962C8B-B14F-4D97-AF65-F5344CB8AC3E}">
        <p14:creationId xmlns:p14="http://schemas.microsoft.com/office/powerpoint/2010/main" val="19179071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Example: Reduce New Hormone Secretion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7631" y="1755273"/>
            <a:ext cx="4124158" cy="4349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1341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Example: Degrade Existing Hormones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3700" y="1663700"/>
            <a:ext cx="5816600" cy="35306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283368" y="2125579"/>
            <a:ext cx="3034632" cy="409073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216317" y="1417639"/>
            <a:ext cx="2018630" cy="495107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890211" y="4398211"/>
            <a:ext cx="4497136" cy="209616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9734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Group Project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Pick some hormone that you think you know of its function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Imagine a patient that has no negative feedback to that hormone.  What happens and why?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Now imagine another patient that has way too much negative feedback to that hormone.  What happens and why?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05971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Integration of the CNS with Endocrine Signals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Response To CNS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Externally sensed cues (</a:t>
            </a:r>
            <a:r>
              <a:rPr lang="en-US" dirty="0" err="1" smtClean="0"/>
              <a:t>ie</a:t>
            </a:r>
            <a:r>
              <a:rPr lang="en-US" dirty="0" smtClean="0"/>
              <a:t>, look a bear!)</a:t>
            </a:r>
          </a:p>
          <a:p>
            <a:r>
              <a:rPr lang="en-US" dirty="0" smtClean="0"/>
              <a:t>Release of adrenaline</a:t>
            </a:r>
          </a:p>
          <a:p>
            <a:r>
              <a:rPr lang="en-US" dirty="0" smtClean="0"/>
              <a:t>Modify peripheral responses</a:t>
            </a:r>
          </a:p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To Modify CNS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 smtClean="0"/>
              <a:t>Internally sensed cues (</a:t>
            </a:r>
            <a:r>
              <a:rPr lang="en-US" dirty="0" err="1" smtClean="0"/>
              <a:t>ie</a:t>
            </a:r>
            <a:r>
              <a:rPr lang="en-US" dirty="0" smtClean="0"/>
              <a:t>, my stomach is full)</a:t>
            </a:r>
          </a:p>
          <a:p>
            <a:r>
              <a:rPr lang="en-US" dirty="0" smtClean="0"/>
              <a:t>Feeding hormones (</a:t>
            </a:r>
            <a:r>
              <a:rPr lang="en-US" dirty="0" err="1" smtClean="0"/>
              <a:t>Leptin</a:t>
            </a:r>
            <a:r>
              <a:rPr lang="en-US" dirty="0" smtClean="0"/>
              <a:t>, Ghrelin, PYY)</a:t>
            </a:r>
          </a:p>
          <a:p>
            <a:r>
              <a:rPr lang="en-US" dirty="0" smtClean="0"/>
              <a:t>Modify behavior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484740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Your Future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4288589" cy="4525963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Endocrine Control Systems</a:t>
            </a:r>
          </a:p>
          <a:p>
            <a:r>
              <a:rPr lang="en-US" b="1" dirty="0" smtClean="0"/>
              <a:t>Neuroendocrinology and the Posterior Pituitary</a:t>
            </a:r>
          </a:p>
          <a:p>
            <a:r>
              <a:rPr lang="en-US" dirty="0" smtClean="0"/>
              <a:t>Hypothalamus and Endocrine Control of Appetite</a:t>
            </a:r>
          </a:p>
          <a:p>
            <a:r>
              <a:rPr lang="en-US" dirty="0" smtClean="0"/>
              <a:t>Endocrine Control of Growth</a:t>
            </a:r>
          </a:p>
          <a:p>
            <a:r>
              <a:rPr lang="en-US" dirty="0" smtClean="0"/>
              <a:t>Adrenals and Stress Hormones</a:t>
            </a:r>
          </a:p>
          <a:p>
            <a:r>
              <a:rPr lang="en-US" dirty="0" smtClean="0"/>
              <a:t>Pancreatic Hormones and Metabolic Control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Thyroid Hormones (KP)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Calcium Homeostasis (MF)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Reproductive Hormones (HP)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0236" y="1310691"/>
            <a:ext cx="3946906" cy="520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4766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Design a hormone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What process does it govern?</a:t>
            </a:r>
          </a:p>
          <a:p>
            <a:r>
              <a:rPr lang="en-US" dirty="0" smtClean="0"/>
              <a:t>What signals its release?  Does </a:t>
            </a:r>
            <a:r>
              <a:rPr lang="en-US" dirty="0"/>
              <a:t>it result from external cues, or internal cues</a:t>
            </a:r>
            <a:r>
              <a:rPr lang="en-US" dirty="0" smtClean="0"/>
              <a:t>?</a:t>
            </a:r>
          </a:p>
          <a:p>
            <a:r>
              <a:rPr lang="en-US" dirty="0" smtClean="0"/>
              <a:t>Under what time-scale does this change occur?</a:t>
            </a:r>
          </a:p>
          <a:p>
            <a:r>
              <a:rPr lang="en-US" dirty="0" smtClean="0"/>
              <a:t>What should end the signaling event?</a:t>
            </a:r>
          </a:p>
          <a:p>
            <a:r>
              <a:rPr lang="en-US" dirty="0" smtClean="0"/>
              <a:t>What would be the pathophysiology of this hormone not existing?  How about being far too active?</a:t>
            </a:r>
          </a:p>
        </p:txBody>
      </p:sp>
    </p:spTree>
    <p:extLst>
      <p:ext uri="{BB962C8B-B14F-4D97-AF65-F5344CB8AC3E}">
        <p14:creationId xmlns:p14="http://schemas.microsoft.com/office/powerpoint/2010/main" val="33068131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PQuestion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latin typeface="Calibri" charset="0"/>
                <a:ea typeface="MS PGothic" charset="0"/>
              </a:rPr>
              <a:t>What is sensed by the JG Cells?</a:t>
            </a:r>
            <a:endParaRPr lang="en-US" dirty="0">
              <a:latin typeface="Calibri" charset="0"/>
              <a:ea typeface="MS PGothic" charset="0"/>
            </a:endParaRPr>
          </a:p>
        </p:txBody>
      </p:sp>
      <p:sp>
        <p:nvSpPr>
          <p:cNvPr id="2051" name="TPAnswers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457200" y="1600200"/>
            <a:ext cx="4114800" cy="4525963"/>
          </a:xfrm>
        </p:spPr>
        <p:txBody>
          <a:bodyPr/>
          <a:lstStyle/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Decreased ECF Volume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Increased sympathetic activity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Decreased arterial blood flow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All of the above</a:t>
            </a:r>
            <a:endParaRPr lang="en-US" dirty="0">
              <a:latin typeface="Calibri" charset="0"/>
              <a:ea typeface="MS PGothic" charset="0"/>
            </a:endParaRPr>
          </a:p>
        </p:txBody>
      </p:sp>
      <p:pic>
        <p:nvPicPr>
          <p:cNvPr id="3" name="TPChart" descr="FE8FF7A292B94909A2B9E8D2CD5723EDChart20150308092120183.png"/>
          <p:cNvPicPr>
            <a:picLocks/>
          </p:cNvPicPr>
          <p:nvPr>
            <p:custDataLst>
              <p:tags r:id="rId3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500" y="1600200"/>
            <a:ext cx="4572000" cy="5143500"/>
          </a:xfrm>
          <a:prstGeom prst="rect">
            <a:avLst/>
          </a:prstGeom>
        </p:spPr>
      </p:pic>
      <p:grpSp>
        <p:nvGrpSpPr>
          <p:cNvPr id="6" name="TPCountdown"/>
          <p:cNvGrpSpPr/>
          <p:nvPr>
            <p:custDataLst>
              <p:tags r:id="rId4"/>
            </p:custDataLst>
          </p:nvPr>
        </p:nvGrpSpPr>
        <p:grpSpPr>
          <a:xfrm>
            <a:off x="8382000" y="6096000"/>
            <a:ext cx="635000" cy="635000"/>
            <a:chOff x="8318500" y="6032500"/>
            <a:chExt cx="635000" cy="635000"/>
          </a:xfrm>
        </p:grpSpPr>
        <p:sp>
          <p:nvSpPr>
            <p:cNvPr id="5" name="CountdownShape"/>
            <p:cNvSpPr/>
            <p:nvPr/>
          </p:nvSpPr>
          <p:spPr>
            <a:xfrm>
              <a:off x="8318500" y="6032500"/>
              <a:ext cx="635000" cy="635000"/>
            </a:xfrm>
            <a:prstGeom prst="bevel">
              <a:avLst/>
            </a:prstGeom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a14:hiddenEffects>
              </a:ext>
            </a:ex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CountdownText"/>
            <p:cNvSpPr txBox="1"/>
            <p:nvPr/>
          </p:nvSpPr>
          <p:spPr>
            <a:xfrm>
              <a:off x="8318500" y="6032500"/>
              <a:ext cx="635000" cy="635000"/>
            </a:xfrm>
            <a:prstGeom prst="rect">
              <a:avLst/>
            </a:prstGeom>
            <a:noFill/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vert="horz" rtlCol="0" anchor="ctr" anchorCtr="1">
              <a:noAutofit/>
            </a:bodyPr>
            <a:lstStyle/>
            <a:p>
              <a:pPr algn="r"/>
              <a:r>
                <a:rPr lang="en-US" sz="2400" b="1" smtClean="0">
                  <a:latin typeface="Tahoma"/>
                </a:rPr>
                <a:t>15</a:t>
              </a:r>
              <a:endParaRPr lang="en-US" sz="2400" b="1">
                <a:latin typeface="Tahoma"/>
              </a:endParaRPr>
            </a:p>
          </p:txBody>
        </p:sp>
      </p:grpSp>
    </p:spTree>
    <p:custDataLst>
      <p:tags r:id="rId1"/>
    </p:custData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PQuestion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dirty="0" smtClean="0">
                <a:latin typeface="Calibri" charset="0"/>
                <a:ea typeface="MS PGothic" charset="0"/>
              </a:rPr>
              <a:t>What is the most likely receptor?</a:t>
            </a:r>
            <a:endParaRPr lang="en-US" dirty="0">
              <a:latin typeface="Calibri" charset="0"/>
              <a:ea typeface="MS PGothic" charset="0"/>
            </a:endParaRPr>
          </a:p>
        </p:txBody>
      </p:sp>
      <p:sp>
        <p:nvSpPr>
          <p:cNvPr id="2051" name="TPAnswers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457200" y="1600200"/>
            <a:ext cx="4114800" cy="4525963"/>
          </a:xfrm>
        </p:spPr>
        <p:txBody>
          <a:bodyPr>
            <a:normAutofit fontScale="92500" lnSpcReduction="20000"/>
          </a:bodyPr>
          <a:lstStyle/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Cell surface because changes are fast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Nuclear hormone because transcriptional changes are fast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Cell surface because changes are slow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Nuclear because transcriptional changes are slow</a:t>
            </a:r>
            <a:endParaRPr lang="en-US" dirty="0">
              <a:latin typeface="Calibri" charset="0"/>
              <a:ea typeface="MS PGothic" charset="0"/>
            </a:endParaRPr>
          </a:p>
        </p:txBody>
      </p:sp>
      <p:pic>
        <p:nvPicPr>
          <p:cNvPr id="6" name="TPChart" descr="87A45CC4CAAB41A3920282BCB22C61EBChart20150308092120228.png"/>
          <p:cNvPicPr>
            <a:picLocks/>
          </p:cNvPicPr>
          <p:nvPr>
            <p:custDataLst>
              <p:tags r:id="rId3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500" y="1600200"/>
            <a:ext cx="4572000" cy="5143500"/>
          </a:xfrm>
          <a:prstGeom prst="rect">
            <a:avLst/>
          </a:prstGeom>
        </p:spPr>
      </p:pic>
      <p:grpSp>
        <p:nvGrpSpPr>
          <p:cNvPr id="5" name="TPCountdown"/>
          <p:cNvGrpSpPr/>
          <p:nvPr>
            <p:custDataLst>
              <p:tags r:id="rId4"/>
            </p:custDataLst>
          </p:nvPr>
        </p:nvGrpSpPr>
        <p:grpSpPr>
          <a:xfrm>
            <a:off x="8382000" y="6096000"/>
            <a:ext cx="635000" cy="635000"/>
            <a:chOff x="8318500" y="6032500"/>
            <a:chExt cx="635000" cy="635000"/>
          </a:xfrm>
        </p:grpSpPr>
        <p:sp>
          <p:nvSpPr>
            <p:cNvPr id="4" name="CountdownShape"/>
            <p:cNvSpPr/>
            <p:nvPr/>
          </p:nvSpPr>
          <p:spPr>
            <a:xfrm>
              <a:off x="8318500" y="6032500"/>
              <a:ext cx="635000" cy="635000"/>
            </a:xfrm>
            <a:prstGeom prst="bevel">
              <a:avLst/>
            </a:prstGeom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a14:hiddenEffects>
              </a:ext>
            </a:ex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CountdownText"/>
            <p:cNvSpPr txBox="1"/>
            <p:nvPr/>
          </p:nvSpPr>
          <p:spPr>
            <a:xfrm>
              <a:off x="8318500" y="6032500"/>
              <a:ext cx="635000" cy="635000"/>
            </a:xfrm>
            <a:prstGeom prst="rect">
              <a:avLst/>
            </a:prstGeom>
            <a:noFill/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vert="horz" rtlCol="0" anchor="ctr" anchorCtr="1">
              <a:noAutofit/>
            </a:bodyPr>
            <a:lstStyle/>
            <a:p>
              <a:pPr algn="r"/>
              <a:r>
                <a:rPr lang="en-US" sz="2400" b="1" smtClean="0">
                  <a:latin typeface="Tahoma"/>
                </a:rPr>
                <a:t>15</a:t>
              </a:r>
              <a:endParaRPr lang="en-US" sz="2400" b="1">
                <a:latin typeface="Tahoma"/>
              </a:endParaRPr>
            </a:p>
          </p:txBody>
        </p:sp>
      </p:grpSp>
    </p:spTree>
    <p:custDataLst>
      <p:tags r:id="rId1"/>
    </p:custData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PQuestion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latin typeface="Calibri" charset="0"/>
                <a:ea typeface="MS PGothic" charset="0"/>
              </a:rPr>
              <a:t>Is this a </a:t>
            </a:r>
            <a:r>
              <a:rPr lang="en-US" dirty="0" err="1" smtClean="0">
                <a:latin typeface="Calibri" charset="0"/>
                <a:ea typeface="MS PGothic" charset="0"/>
              </a:rPr>
              <a:t>neurendocrine</a:t>
            </a:r>
            <a:r>
              <a:rPr lang="en-US" dirty="0" smtClean="0">
                <a:latin typeface="Calibri" charset="0"/>
                <a:ea typeface="MS PGothic" charset="0"/>
              </a:rPr>
              <a:t> hormone</a:t>
            </a:r>
            <a:endParaRPr lang="en-US" dirty="0">
              <a:latin typeface="Calibri" charset="0"/>
              <a:ea typeface="MS PGothic" charset="0"/>
            </a:endParaRPr>
          </a:p>
        </p:txBody>
      </p:sp>
      <p:sp>
        <p:nvSpPr>
          <p:cNvPr id="2051" name="TPAnswers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457200" y="1600200"/>
            <a:ext cx="4114800" cy="4525963"/>
          </a:xfrm>
        </p:spPr>
        <p:txBody>
          <a:bodyPr/>
          <a:lstStyle/>
          <a:p>
            <a:pPr marL="514350" indent="-514350" eaLnBrk="1" hangingPunct="1">
              <a:buFont typeface="Arial" charset="0"/>
              <a:buAutoNum type="alphaUcPeriod"/>
            </a:pPr>
            <a:r>
              <a:rPr lang="en-US" smtClean="0">
                <a:latin typeface="Calibri" charset="0"/>
                <a:ea typeface="MS PGothic" charset="0"/>
              </a:rPr>
              <a:t>True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smtClean="0">
                <a:latin typeface="Calibri" charset="0"/>
                <a:ea typeface="MS PGothic" charset="0"/>
              </a:rPr>
              <a:t>False</a:t>
            </a:r>
            <a:endParaRPr lang="en-US">
              <a:latin typeface="Calibri" charset="0"/>
              <a:ea typeface="MS PGothic" charset="0"/>
            </a:endParaRPr>
          </a:p>
        </p:txBody>
      </p:sp>
      <p:pic>
        <p:nvPicPr>
          <p:cNvPr id="6" name="TPChart" descr="E763C6EF86824CC781B5C0289DAE0AABChart20150308092120218.png"/>
          <p:cNvPicPr>
            <a:picLocks/>
          </p:cNvPicPr>
          <p:nvPr>
            <p:custDataLst>
              <p:tags r:id="rId3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500" y="1600200"/>
            <a:ext cx="4572000" cy="5143500"/>
          </a:xfrm>
          <a:prstGeom prst="rect">
            <a:avLst/>
          </a:prstGeom>
        </p:spPr>
      </p:pic>
      <p:grpSp>
        <p:nvGrpSpPr>
          <p:cNvPr id="5" name="TPCountdown"/>
          <p:cNvGrpSpPr/>
          <p:nvPr>
            <p:custDataLst>
              <p:tags r:id="rId4"/>
            </p:custDataLst>
          </p:nvPr>
        </p:nvGrpSpPr>
        <p:grpSpPr>
          <a:xfrm>
            <a:off x="8382000" y="6096000"/>
            <a:ext cx="635000" cy="635000"/>
            <a:chOff x="8318500" y="6032500"/>
            <a:chExt cx="635000" cy="635000"/>
          </a:xfrm>
        </p:grpSpPr>
        <p:sp>
          <p:nvSpPr>
            <p:cNvPr id="4" name="CountdownShape"/>
            <p:cNvSpPr/>
            <p:nvPr/>
          </p:nvSpPr>
          <p:spPr>
            <a:xfrm>
              <a:off x="8318500" y="6032500"/>
              <a:ext cx="635000" cy="635000"/>
            </a:xfrm>
            <a:prstGeom prst="bevel">
              <a:avLst/>
            </a:prstGeom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a14:hiddenEffects>
              </a:ext>
            </a:ex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CountdownText"/>
            <p:cNvSpPr txBox="1"/>
            <p:nvPr/>
          </p:nvSpPr>
          <p:spPr>
            <a:xfrm>
              <a:off x="8318500" y="6032500"/>
              <a:ext cx="635000" cy="635000"/>
            </a:xfrm>
            <a:prstGeom prst="rect">
              <a:avLst/>
            </a:prstGeom>
            <a:noFill/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vert="horz" rtlCol="0" anchor="ctr" anchorCtr="1">
              <a:noAutofit/>
            </a:bodyPr>
            <a:lstStyle/>
            <a:p>
              <a:pPr algn="r"/>
              <a:r>
                <a:rPr lang="en-US" sz="2400" b="1" smtClean="0">
                  <a:latin typeface="Tahoma"/>
                </a:rPr>
                <a:t>15</a:t>
              </a:r>
              <a:endParaRPr lang="en-US" sz="2400" b="1">
                <a:latin typeface="Tahoma"/>
              </a:endParaRPr>
            </a:p>
          </p:txBody>
        </p:sp>
      </p:grpSp>
    </p:spTree>
    <p:custDataLst>
      <p:tags r:id="rId1"/>
    </p:custData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Hypothalamus Is the Main Site of Endocrine/CNS Integratio</a:t>
            </a:r>
            <a:r>
              <a:rPr lang="en-US" dirty="0"/>
              <a:t>n</a:t>
            </a:r>
          </a:p>
        </p:txBody>
      </p:sp>
      <p:pic>
        <p:nvPicPr>
          <p:cNvPr id="4" name="Picture 3" descr="pituitary-hypothalamu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895" y="2039584"/>
            <a:ext cx="6242304" cy="3627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49061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How Are Hormones Sensed by the Hypothalamus?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6841" y="1648327"/>
            <a:ext cx="6924843" cy="4985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67119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PQuestion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dirty="0" smtClean="0">
                <a:latin typeface="Calibri" charset="0"/>
                <a:ea typeface="MS PGothic" charset="0"/>
              </a:rPr>
              <a:t>Which hormone is </a:t>
            </a:r>
            <a:r>
              <a:rPr lang="en-US" b="1" dirty="0" smtClean="0">
                <a:latin typeface="Calibri" charset="0"/>
                <a:ea typeface="MS PGothic" charset="0"/>
              </a:rPr>
              <a:t>unlikely</a:t>
            </a:r>
            <a:r>
              <a:rPr lang="en-US" dirty="0" smtClean="0">
                <a:latin typeface="Calibri" charset="0"/>
                <a:ea typeface="MS PGothic" charset="0"/>
              </a:rPr>
              <a:t> to be BBB-permeable without transport</a:t>
            </a:r>
            <a:endParaRPr lang="en-US" dirty="0">
              <a:latin typeface="Calibri" charset="0"/>
              <a:ea typeface="MS PGothic" charset="0"/>
            </a:endParaRPr>
          </a:p>
        </p:txBody>
      </p:sp>
      <p:sp>
        <p:nvSpPr>
          <p:cNvPr id="2051" name="TPAnswers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457200" y="1600200"/>
            <a:ext cx="4114800" cy="4525963"/>
          </a:xfrm>
        </p:spPr>
        <p:txBody>
          <a:bodyPr/>
          <a:lstStyle/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Adrenaline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Cortisol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Growth Hormone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All of the above</a:t>
            </a:r>
            <a:endParaRPr lang="en-US" dirty="0">
              <a:latin typeface="Calibri" charset="0"/>
              <a:ea typeface="MS PGothic" charset="0"/>
            </a:endParaRPr>
          </a:p>
        </p:txBody>
      </p:sp>
      <p:pic>
        <p:nvPicPr>
          <p:cNvPr id="2" name="TPChart" descr="7769BDAFA31B4D8E89A3D97BF389FFDFChart20150308100333920.png"/>
          <p:cNvPicPr>
            <a:picLocks/>
          </p:cNvPicPr>
          <p:nvPr>
            <p:custDataLst>
              <p:tags r:id="rId3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500" y="1600200"/>
            <a:ext cx="4572000" cy="5143500"/>
          </a:xfrm>
          <a:prstGeom prst="rect">
            <a:avLst/>
          </a:prstGeom>
        </p:spPr>
      </p:pic>
      <p:grpSp>
        <p:nvGrpSpPr>
          <p:cNvPr id="5" name="TPCountdown"/>
          <p:cNvGrpSpPr/>
          <p:nvPr>
            <p:custDataLst>
              <p:tags r:id="rId4"/>
            </p:custDataLst>
          </p:nvPr>
        </p:nvGrpSpPr>
        <p:grpSpPr>
          <a:xfrm>
            <a:off x="8382000" y="6096000"/>
            <a:ext cx="635000" cy="635000"/>
            <a:chOff x="8318500" y="6032500"/>
            <a:chExt cx="635000" cy="635000"/>
          </a:xfrm>
        </p:grpSpPr>
        <p:sp>
          <p:nvSpPr>
            <p:cNvPr id="4" name="CountdownShape"/>
            <p:cNvSpPr/>
            <p:nvPr/>
          </p:nvSpPr>
          <p:spPr>
            <a:xfrm>
              <a:off x="8318500" y="6032500"/>
              <a:ext cx="635000" cy="635000"/>
            </a:xfrm>
            <a:prstGeom prst="bevel">
              <a:avLst/>
            </a:prstGeom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a14:hiddenEffects>
              </a:ext>
            </a:ex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CountdownText"/>
            <p:cNvSpPr txBox="1"/>
            <p:nvPr/>
          </p:nvSpPr>
          <p:spPr>
            <a:xfrm>
              <a:off x="8318500" y="6032500"/>
              <a:ext cx="635000" cy="635000"/>
            </a:xfrm>
            <a:prstGeom prst="rect">
              <a:avLst/>
            </a:prstGeom>
            <a:noFill/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vert="horz" rtlCol="0" anchor="ctr" anchorCtr="1">
              <a:noAutofit/>
            </a:bodyPr>
            <a:lstStyle/>
            <a:p>
              <a:pPr algn="r"/>
              <a:r>
                <a:rPr lang="en-US" sz="2400" b="1" smtClean="0">
                  <a:latin typeface="Tahoma"/>
                </a:rPr>
                <a:t>15</a:t>
              </a:r>
              <a:endParaRPr lang="en-US" sz="2400" b="1">
                <a:latin typeface="Tahoma"/>
              </a:endParaRPr>
            </a:p>
          </p:txBody>
        </p:sp>
      </p:grpSp>
    </p:spTree>
    <p:custDataLst>
      <p:tags r:id="rId1"/>
    </p:custData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Subregions</a:t>
            </a:r>
            <a:r>
              <a:rPr lang="en-US" dirty="0" smtClean="0"/>
              <a:t> of the Hypothalamus</a:t>
            </a:r>
            <a:endParaRPr lang="en-US" dirty="0"/>
          </a:p>
        </p:txBody>
      </p:sp>
      <p:pic>
        <p:nvPicPr>
          <p:cNvPr id="4" name="Picture 3" descr="hypothalamic-nuclei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506" y="1229895"/>
            <a:ext cx="5547558" cy="5628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20135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Hypothalamus Projects to and From Other Brain Regions</a:t>
            </a:r>
            <a:endParaRPr lang="en-US" dirty="0"/>
          </a:p>
        </p:txBody>
      </p:sp>
      <p:pic>
        <p:nvPicPr>
          <p:cNvPr id="5" name="Picture 4" descr="reward-circuit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4490" y="1904177"/>
            <a:ext cx="6512667" cy="426869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6198300"/>
            <a:ext cx="60558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Kauer</a:t>
            </a:r>
            <a:r>
              <a:rPr lang="en-US" dirty="0" smtClean="0"/>
              <a:t> </a:t>
            </a:r>
            <a:r>
              <a:rPr lang="en-US" dirty="0"/>
              <a:t>JA, </a:t>
            </a:r>
            <a:r>
              <a:rPr lang="en-US" dirty="0" err="1"/>
              <a:t>Malenka</a:t>
            </a:r>
            <a:r>
              <a:rPr lang="en-US" dirty="0"/>
              <a:t> RC (2007) Synaptic plasticity and addiction. Nat Rev </a:t>
            </a:r>
            <a:r>
              <a:rPr lang="en-US" dirty="0" err="1"/>
              <a:t>Neurosci</a:t>
            </a:r>
            <a:r>
              <a:rPr lang="en-US" dirty="0"/>
              <a:t> 8: 844–858. doi:10.1038/nrn2234.</a:t>
            </a:r>
          </a:p>
        </p:txBody>
      </p:sp>
    </p:spTree>
    <p:extLst>
      <p:ext uri="{BB962C8B-B14F-4D97-AF65-F5344CB8AC3E}">
        <p14:creationId xmlns:p14="http://schemas.microsoft.com/office/powerpoint/2010/main" val="325753616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Anatomy of the Pituitary</a:t>
            </a:r>
            <a:endParaRPr lang="en-US" dirty="0"/>
          </a:p>
        </p:txBody>
      </p:sp>
      <p:pic>
        <p:nvPicPr>
          <p:cNvPr id="4" name="Picture 3" descr="pituitary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152316"/>
            <a:ext cx="2556033" cy="256673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1426" y="1417638"/>
            <a:ext cx="5482258" cy="4968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24179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PQuestion"/>
          <p:cNvSpPr>
            <a:spLocks noGrp="1"/>
          </p:cNvSpPr>
          <p:nvPr>
            <p:ph type="title"/>
          </p:nvPr>
        </p:nvSpPr>
        <p:spPr>
          <a:xfrm>
            <a:off x="457200" y="274638"/>
            <a:ext cx="8623300" cy="11430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 smtClean="0">
                <a:latin typeface="Calibri" charset="0"/>
                <a:ea typeface="MS PGothic" charset="0"/>
              </a:rPr>
              <a:t>The posterior pituitary is connected to the hypothalamus by neuronal contacts</a:t>
            </a:r>
            <a:endParaRPr lang="en-US" dirty="0">
              <a:latin typeface="Calibri" charset="0"/>
              <a:ea typeface="MS PGothic" charset="0"/>
            </a:endParaRPr>
          </a:p>
        </p:txBody>
      </p:sp>
      <p:sp>
        <p:nvSpPr>
          <p:cNvPr id="2051" name="TPAnswers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457200" y="1600200"/>
            <a:ext cx="4114800" cy="4525963"/>
          </a:xfrm>
        </p:spPr>
        <p:txBody>
          <a:bodyPr/>
          <a:lstStyle/>
          <a:p>
            <a:pPr marL="514350" indent="-514350" eaLnBrk="1" hangingPunct="1">
              <a:buFont typeface="Arial" charset="0"/>
              <a:buAutoNum type="alphaUcPeriod"/>
            </a:pPr>
            <a:r>
              <a:rPr lang="en-US" smtClean="0">
                <a:latin typeface="Calibri" charset="0"/>
                <a:ea typeface="MS PGothic" charset="0"/>
              </a:rPr>
              <a:t>True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smtClean="0">
                <a:latin typeface="Calibri" charset="0"/>
                <a:ea typeface="MS PGothic" charset="0"/>
              </a:rPr>
              <a:t>False</a:t>
            </a:r>
            <a:endParaRPr lang="en-US">
              <a:latin typeface="Calibri" charset="0"/>
              <a:ea typeface="MS PGothic" charset="0"/>
            </a:endParaRPr>
          </a:p>
        </p:txBody>
      </p:sp>
      <p:pic>
        <p:nvPicPr>
          <p:cNvPr id="2" name="TPChart" descr="E16F6AE3EF8B43AE880A99494C2D6E66Chart20150308105019128.png"/>
          <p:cNvPicPr>
            <a:picLocks/>
          </p:cNvPicPr>
          <p:nvPr>
            <p:custDataLst>
              <p:tags r:id="rId3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500" y="1600200"/>
            <a:ext cx="4572000" cy="5143500"/>
          </a:xfrm>
          <a:prstGeom prst="rect">
            <a:avLst/>
          </a:prstGeom>
        </p:spPr>
      </p:pic>
      <p:grpSp>
        <p:nvGrpSpPr>
          <p:cNvPr id="5" name="TPCountdown"/>
          <p:cNvGrpSpPr/>
          <p:nvPr>
            <p:custDataLst>
              <p:tags r:id="rId4"/>
            </p:custDataLst>
          </p:nvPr>
        </p:nvGrpSpPr>
        <p:grpSpPr>
          <a:xfrm>
            <a:off x="8382000" y="6096000"/>
            <a:ext cx="635000" cy="635000"/>
            <a:chOff x="8318500" y="6032500"/>
            <a:chExt cx="635000" cy="635000"/>
          </a:xfrm>
        </p:grpSpPr>
        <p:sp>
          <p:nvSpPr>
            <p:cNvPr id="4" name="CountdownShape"/>
            <p:cNvSpPr/>
            <p:nvPr/>
          </p:nvSpPr>
          <p:spPr>
            <a:xfrm>
              <a:off x="8318500" y="6032500"/>
              <a:ext cx="635000" cy="635000"/>
            </a:xfrm>
            <a:prstGeom prst="bevel">
              <a:avLst/>
            </a:prstGeom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a14:hiddenEffects>
              </a:ext>
            </a:ex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CountdownText"/>
            <p:cNvSpPr txBox="1"/>
            <p:nvPr/>
          </p:nvSpPr>
          <p:spPr>
            <a:xfrm>
              <a:off x="8318500" y="6032500"/>
              <a:ext cx="635000" cy="635000"/>
            </a:xfrm>
            <a:prstGeom prst="rect">
              <a:avLst/>
            </a:prstGeom>
            <a:noFill/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vert="horz" rtlCol="0" anchor="ctr" anchorCtr="1">
              <a:noAutofit/>
            </a:bodyPr>
            <a:lstStyle/>
            <a:p>
              <a:pPr algn="r"/>
              <a:r>
                <a:rPr lang="en-US" sz="2400" b="1" smtClean="0">
                  <a:latin typeface="Tahoma"/>
                </a:rPr>
                <a:t>15</a:t>
              </a:r>
              <a:endParaRPr lang="en-US" sz="2400" b="1">
                <a:latin typeface="Tahoma"/>
              </a:endParaRPr>
            </a:p>
          </p:txBody>
        </p:sp>
      </p:grpSp>
    </p:spTree>
    <p:custDataLst>
      <p:tags r:id="rId1"/>
    </p:custData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PQuestion"/>
          <p:cNvSpPr>
            <a:spLocks noGrp="1"/>
          </p:cNvSpPr>
          <p:nvPr>
            <p:ph type="title"/>
          </p:nvPr>
        </p:nvSpPr>
        <p:spPr>
          <a:xfrm>
            <a:off x="0" y="274638"/>
            <a:ext cx="9080500" cy="13255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 smtClean="0">
                <a:latin typeface="Calibri" charset="0"/>
                <a:ea typeface="MS PGothic" charset="0"/>
              </a:rPr>
              <a:t>The hypothalamus wants to direct the anterior pituitary to secrete ACTH.  How would this be done</a:t>
            </a:r>
            <a:endParaRPr lang="en-US" dirty="0">
              <a:latin typeface="Calibri" charset="0"/>
              <a:ea typeface="MS PGothic" charset="0"/>
            </a:endParaRPr>
          </a:p>
        </p:txBody>
      </p:sp>
      <p:sp>
        <p:nvSpPr>
          <p:cNvPr id="2051" name="TPAnswers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457200" y="1898316"/>
            <a:ext cx="4114800" cy="4227847"/>
          </a:xfrm>
        </p:spPr>
        <p:txBody>
          <a:bodyPr>
            <a:normAutofit fontScale="92500" lnSpcReduction="10000"/>
          </a:bodyPr>
          <a:lstStyle/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Hypothalamic neurons project to ACTH releasing cells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Hypothalamic neurons release a ACTH-releasing hormone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Neither A nor B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Both A + B</a:t>
            </a:r>
            <a:endParaRPr lang="en-US" dirty="0">
              <a:latin typeface="Calibri" charset="0"/>
              <a:ea typeface="MS PGothic" charset="0"/>
            </a:endParaRPr>
          </a:p>
        </p:txBody>
      </p:sp>
      <p:pic>
        <p:nvPicPr>
          <p:cNvPr id="2" name="TPChart" descr="571E304AB3924E8CB1D3067FDF5E236DChart20150308105329890.png"/>
          <p:cNvPicPr>
            <a:picLocks/>
          </p:cNvPicPr>
          <p:nvPr>
            <p:custDataLst>
              <p:tags r:id="rId3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500" y="1991894"/>
            <a:ext cx="4572000" cy="4751805"/>
          </a:xfrm>
          <a:prstGeom prst="rect">
            <a:avLst/>
          </a:prstGeom>
        </p:spPr>
      </p:pic>
      <p:grpSp>
        <p:nvGrpSpPr>
          <p:cNvPr id="5" name="TPCountdown"/>
          <p:cNvGrpSpPr/>
          <p:nvPr>
            <p:custDataLst>
              <p:tags r:id="rId4"/>
            </p:custDataLst>
          </p:nvPr>
        </p:nvGrpSpPr>
        <p:grpSpPr>
          <a:xfrm>
            <a:off x="8382000" y="6096000"/>
            <a:ext cx="635000" cy="635000"/>
            <a:chOff x="8318500" y="6032500"/>
            <a:chExt cx="635000" cy="635000"/>
          </a:xfrm>
        </p:grpSpPr>
        <p:sp>
          <p:nvSpPr>
            <p:cNvPr id="4" name="CountdownShape"/>
            <p:cNvSpPr/>
            <p:nvPr/>
          </p:nvSpPr>
          <p:spPr>
            <a:xfrm>
              <a:off x="8318500" y="6032500"/>
              <a:ext cx="635000" cy="635000"/>
            </a:xfrm>
            <a:prstGeom prst="bevel">
              <a:avLst/>
            </a:prstGeom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a14:hiddenEffects>
              </a:ext>
            </a:ex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CountdownText"/>
            <p:cNvSpPr txBox="1"/>
            <p:nvPr/>
          </p:nvSpPr>
          <p:spPr>
            <a:xfrm>
              <a:off x="8318500" y="6032500"/>
              <a:ext cx="635000" cy="635000"/>
            </a:xfrm>
            <a:prstGeom prst="rect">
              <a:avLst/>
            </a:prstGeom>
            <a:noFill/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vert="horz" rtlCol="0" anchor="ctr" anchorCtr="1">
              <a:noAutofit/>
            </a:bodyPr>
            <a:lstStyle/>
            <a:p>
              <a:pPr algn="r"/>
              <a:r>
                <a:rPr lang="en-US" sz="2400" b="1" smtClean="0">
                  <a:latin typeface="Tahoma"/>
                </a:rPr>
                <a:t>15</a:t>
              </a:r>
              <a:endParaRPr lang="en-US" sz="2400" b="1">
                <a:latin typeface="Tahoma"/>
              </a:endParaRPr>
            </a:p>
          </p:txBody>
        </p:sp>
      </p:grpSp>
    </p:spTree>
    <p:custDataLst>
      <p:tags r:id="rId1"/>
    </p:custData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PQuestion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latin typeface="Calibri" charset="0"/>
                <a:ea typeface="MS PGothic" charset="0"/>
              </a:rPr>
              <a:t>JG Cells Release What Factor?</a:t>
            </a:r>
            <a:endParaRPr lang="en-US" dirty="0">
              <a:latin typeface="Calibri" charset="0"/>
              <a:ea typeface="MS PGothic" charset="0"/>
            </a:endParaRPr>
          </a:p>
        </p:txBody>
      </p:sp>
      <p:sp>
        <p:nvSpPr>
          <p:cNvPr id="2051" name="TPAnswers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457200" y="1600200"/>
            <a:ext cx="4114800" cy="4525963"/>
          </a:xfrm>
        </p:spPr>
        <p:txBody>
          <a:bodyPr/>
          <a:lstStyle/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Renin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Angiotensin I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Aldosterone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All of the above</a:t>
            </a:r>
            <a:endParaRPr lang="en-US" dirty="0">
              <a:latin typeface="Calibri" charset="0"/>
              <a:ea typeface="MS PGothic" charset="0"/>
            </a:endParaRPr>
          </a:p>
        </p:txBody>
      </p:sp>
      <p:pic>
        <p:nvPicPr>
          <p:cNvPr id="3" name="TPChart" descr="12099B3D9C674A8C83F2C162C1BF5E91Chart20150308092120188.png"/>
          <p:cNvPicPr>
            <a:picLocks/>
          </p:cNvPicPr>
          <p:nvPr>
            <p:custDataLst>
              <p:tags r:id="rId3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500" y="1600200"/>
            <a:ext cx="4572000" cy="5143500"/>
          </a:xfrm>
          <a:prstGeom prst="rect">
            <a:avLst/>
          </a:prstGeom>
        </p:spPr>
      </p:pic>
      <p:grpSp>
        <p:nvGrpSpPr>
          <p:cNvPr id="6" name="TPCountdown"/>
          <p:cNvGrpSpPr/>
          <p:nvPr>
            <p:custDataLst>
              <p:tags r:id="rId4"/>
            </p:custDataLst>
          </p:nvPr>
        </p:nvGrpSpPr>
        <p:grpSpPr>
          <a:xfrm>
            <a:off x="8382000" y="6096000"/>
            <a:ext cx="635000" cy="635000"/>
            <a:chOff x="8318500" y="6032500"/>
            <a:chExt cx="635000" cy="635000"/>
          </a:xfrm>
        </p:grpSpPr>
        <p:sp>
          <p:nvSpPr>
            <p:cNvPr id="5" name="CountdownShape"/>
            <p:cNvSpPr/>
            <p:nvPr/>
          </p:nvSpPr>
          <p:spPr>
            <a:xfrm>
              <a:off x="8318500" y="6032500"/>
              <a:ext cx="635000" cy="635000"/>
            </a:xfrm>
            <a:prstGeom prst="bevel">
              <a:avLst/>
            </a:prstGeom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a14:hiddenEffects>
              </a:ext>
            </a:ex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CountdownText"/>
            <p:cNvSpPr txBox="1"/>
            <p:nvPr/>
          </p:nvSpPr>
          <p:spPr>
            <a:xfrm>
              <a:off x="8318500" y="6032500"/>
              <a:ext cx="635000" cy="635000"/>
            </a:xfrm>
            <a:prstGeom prst="rect">
              <a:avLst/>
            </a:prstGeom>
            <a:noFill/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vert="horz" rtlCol="0" anchor="ctr" anchorCtr="1">
              <a:noAutofit/>
            </a:bodyPr>
            <a:lstStyle/>
            <a:p>
              <a:pPr algn="r"/>
              <a:r>
                <a:rPr lang="en-US" sz="2400" b="1" smtClean="0">
                  <a:latin typeface="Tahoma"/>
                </a:rPr>
                <a:t>15</a:t>
              </a:r>
              <a:endParaRPr lang="en-US" sz="2400" b="1">
                <a:latin typeface="Tahoma"/>
              </a:endParaRPr>
            </a:p>
          </p:txBody>
        </p:sp>
      </p:grpSp>
    </p:spTree>
    <p:custDataLst>
      <p:tags r:id="rId1"/>
    </p:custData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Anterior Pituitary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4797293"/>
              </p:ext>
            </p:extLst>
          </p:nvPr>
        </p:nvGraphicFramePr>
        <p:xfrm>
          <a:off x="0" y="1663032"/>
          <a:ext cx="5505117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2520"/>
                <a:gridCol w="2156346"/>
                <a:gridCol w="160625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Hypothalamic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Anterior</a:t>
                      </a:r>
                      <a:r>
                        <a:rPr lang="en-US" baseline="0" dirty="0" smtClean="0"/>
                        <a:t> Pituitary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Cells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CRH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ACTH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Corticotropes</a:t>
                      </a:r>
                      <a:endParaRPr lang="en-US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TRH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TSH/Prolactin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</a:rPr>
                        <a:t>Thyrotropes</a:t>
                      </a:r>
                      <a:r>
                        <a:rPr lang="en-US" dirty="0" smtClean="0"/>
                        <a:t>/</a:t>
                      </a:r>
                    </a:p>
                    <a:p>
                      <a:r>
                        <a:rPr lang="en-US" dirty="0" err="1" smtClean="0">
                          <a:solidFill>
                            <a:srgbClr val="FF0000"/>
                          </a:solidFill>
                        </a:rPr>
                        <a:t>Prolactins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GnRH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LH/FSH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Gonadotropes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GHRH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GH (increase)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solidFill>
                            <a:srgbClr val="E46C0A"/>
                          </a:solidFill>
                        </a:rPr>
                        <a:t>Somatotropes</a:t>
                      </a:r>
                      <a:endParaRPr lang="en-US" dirty="0">
                        <a:solidFill>
                          <a:srgbClr val="E46C0A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Somatostatin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GH (decrease)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solidFill>
                            <a:srgbClr val="E46C0A"/>
                          </a:solidFill>
                        </a:rPr>
                        <a:t>Somatotropes</a:t>
                      </a:r>
                      <a:endParaRPr lang="en-US" dirty="0">
                        <a:solidFill>
                          <a:srgbClr val="E46C0A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57719"/>
          <a:stretch/>
        </p:blipFill>
        <p:spPr>
          <a:xfrm>
            <a:off x="5735052" y="1287379"/>
            <a:ext cx="3221789" cy="3886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644" y="4157312"/>
            <a:ext cx="4411579" cy="269106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930317" y="5601368"/>
            <a:ext cx="52136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Asa</a:t>
            </a:r>
            <a:r>
              <a:rPr lang="en-US" dirty="0" smtClean="0"/>
              <a:t> </a:t>
            </a:r>
            <a:r>
              <a:rPr lang="en-US" dirty="0"/>
              <a:t>SL, </a:t>
            </a:r>
            <a:r>
              <a:rPr lang="en-US" dirty="0" err="1"/>
              <a:t>Ezzat</a:t>
            </a:r>
            <a:r>
              <a:rPr lang="en-US" dirty="0"/>
              <a:t> S (2009) The pathogenesis of pituitary tumors. </a:t>
            </a:r>
            <a:r>
              <a:rPr lang="en-US" dirty="0" err="1"/>
              <a:t>Annu</a:t>
            </a:r>
            <a:r>
              <a:rPr lang="en-US" dirty="0"/>
              <a:t> Rev </a:t>
            </a:r>
            <a:r>
              <a:rPr lang="en-US" dirty="0" err="1"/>
              <a:t>Pathol</a:t>
            </a:r>
            <a:r>
              <a:rPr lang="en-US" dirty="0"/>
              <a:t> 4: 97–126. doi:10.1146/annurev.pathol.4.110807.092259.</a:t>
            </a:r>
          </a:p>
        </p:txBody>
      </p:sp>
    </p:spTree>
    <p:extLst>
      <p:ext uri="{BB962C8B-B14F-4D97-AF65-F5344CB8AC3E}">
        <p14:creationId xmlns:p14="http://schemas.microsoft.com/office/powerpoint/2010/main" val="38341174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PQuestion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dirty="0" smtClean="0">
                <a:latin typeface="Calibri" charset="0"/>
                <a:ea typeface="MS PGothic" charset="0"/>
              </a:rPr>
              <a:t>How Is Specificity Achieved in </a:t>
            </a:r>
            <a:r>
              <a:rPr lang="en-US" dirty="0" err="1" smtClean="0">
                <a:latin typeface="Calibri" charset="0"/>
                <a:ea typeface="MS PGothic" charset="0"/>
              </a:rPr>
              <a:t>Hypothalic</a:t>
            </a:r>
            <a:r>
              <a:rPr lang="en-US" dirty="0" smtClean="0">
                <a:latin typeface="Calibri" charset="0"/>
                <a:ea typeface="MS PGothic" charset="0"/>
              </a:rPr>
              <a:t>-Anterior Pituitary Signaling</a:t>
            </a:r>
            <a:endParaRPr lang="en-US" dirty="0">
              <a:latin typeface="Calibri" charset="0"/>
              <a:ea typeface="MS PGothic" charset="0"/>
            </a:endParaRPr>
          </a:p>
        </p:txBody>
      </p:sp>
      <p:sp>
        <p:nvSpPr>
          <p:cNvPr id="2051" name="TPAnswers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457200" y="1600200"/>
            <a:ext cx="4114800" cy="4525963"/>
          </a:xfrm>
        </p:spPr>
        <p:txBody>
          <a:bodyPr>
            <a:normAutofit/>
          </a:bodyPr>
          <a:lstStyle/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Specialized target cells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Specific and direct neuronal connections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Different signaling cascades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All of the above</a:t>
            </a:r>
            <a:endParaRPr lang="en-US" dirty="0">
              <a:latin typeface="Calibri" charset="0"/>
              <a:ea typeface="MS PGothic" charset="0"/>
            </a:endParaRPr>
          </a:p>
        </p:txBody>
      </p:sp>
      <p:pic>
        <p:nvPicPr>
          <p:cNvPr id="2" name="TPChart" descr="049C68065F24426C9B4ACE621D055452Chart20150308112129331.png"/>
          <p:cNvPicPr>
            <a:picLocks/>
          </p:cNvPicPr>
          <p:nvPr>
            <p:custDataLst>
              <p:tags r:id="rId3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500" y="1600200"/>
            <a:ext cx="4572000" cy="51435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227263" y="274638"/>
            <a:ext cx="9371263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The Infundibulum and the Posterior Pituitary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6547" y="1397196"/>
            <a:ext cx="5579979" cy="5333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7833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Vasopressin</a:t>
            </a:r>
            <a:endParaRPr lang="en-US" dirty="0"/>
          </a:p>
        </p:txBody>
      </p:sp>
      <p:graphicFrame>
        <p:nvGraphicFramePr>
          <p:cNvPr id="4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12876096"/>
              </p:ext>
            </p:extLst>
          </p:nvPr>
        </p:nvGraphicFramePr>
        <p:xfrm>
          <a:off x="457200" y="1582616"/>
          <a:ext cx="8553117" cy="450088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851039"/>
                <a:gridCol w="2851039"/>
                <a:gridCol w="2851039"/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Where is it made?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Posterior Pituitary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What</a:t>
                      </a:r>
                      <a:r>
                        <a:rPr lang="en-US" b="1" baseline="0" dirty="0" smtClean="0"/>
                        <a:t> causes its release?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Hypothalamic </a:t>
                      </a:r>
                      <a:r>
                        <a:rPr lang="en-US" dirty="0" err="1" smtClean="0"/>
                        <a:t>osmoreceptors</a:t>
                      </a:r>
                      <a:r>
                        <a:rPr lang="en-US" dirty="0" smtClean="0"/>
                        <a:t> (PVN/SFO)</a:t>
                      </a:r>
                    </a:p>
                    <a:p>
                      <a:r>
                        <a:rPr lang="en-US" dirty="0" smtClean="0"/>
                        <a:t>Mechanoreceptors</a:t>
                      </a:r>
                      <a:r>
                        <a:rPr lang="en-US" baseline="0" dirty="0" smtClean="0"/>
                        <a:t> (Carotid artery)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Increased</a:t>
                      </a:r>
                      <a:r>
                        <a:rPr lang="en-US" baseline="0" dirty="0" smtClean="0"/>
                        <a:t> osmotic pressure or r</a:t>
                      </a:r>
                      <a:r>
                        <a:rPr lang="en-US" dirty="0" smtClean="0"/>
                        <a:t>educed plasma volume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What are its receptors?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AVPR1-3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GPCR (</a:t>
                      </a:r>
                      <a:r>
                        <a:rPr lang="en-US" dirty="0" err="1" smtClean="0"/>
                        <a:t>Gs</a:t>
                      </a:r>
                      <a:r>
                        <a:rPr lang="en-US" dirty="0" smtClean="0"/>
                        <a:t>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What tissues does it affect?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Kidney (Collecting</a:t>
                      </a:r>
                      <a:r>
                        <a:rPr lang="en-US" baseline="0" dirty="0" smtClean="0"/>
                        <a:t> Ducts)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Water Reuptake (AQP2</a:t>
                      </a:r>
                      <a:r>
                        <a:rPr lang="en-US" baseline="0" dirty="0" smtClean="0"/>
                        <a:t> trafficking)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Vascular</a:t>
                      </a:r>
                      <a:r>
                        <a:rPr lang="en-US" baseline="0" dirty="0" smtClean="0"/>
                        <a:t> System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Vasoconstriction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Anterior Pituitary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ACTH Release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How does it</a:t>
                      </a:r>
                      <a:r>
                        <a:rPr lang="en-US" b="1" baseline="0" dirty="0" smtClean="0"/>
                        <a:t> get</a:t>
                      </a:r>
                      <a:r>
                        <a:rPr lang="en-US" b="1" dirty="0" smtClean="0"/>
                        <a:t> turned off?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Normalization of volume/osmolality and AVPR receptor desensitization (</a:t>
                      </a:r>
                      <a:r>
                        <a:rPr lang="en-US" dirty="0" err="1" smtClean="0"/>
                        <a:t>arrestins</a:t>
                      </a:r>
                      <a:r>
                        <a:rPr lang="en-US" dirty="0" smtClean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498354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Effects of Vasopressin on the Kidney</a:t>
            </a:r>
            <a:endParaRPr lang="en-US" dirty="0"/>
          </a:p>
        </p:txBody>
      </p:sp>
      <p:pic>
        <p:nvPicPr>
          <p:cNvPr id="4" name="Picture 3" descr="vasopress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587" y="1555750"/>
            <a:ext cx="3086100" cy="45085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50636" y="3394363"/>
            <a:ext cx="11064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Collecting </a:t>
            </a:r>
          </a:p>
          <a:p>
            <a:r>
              <a:rPr lang="en-US" dirty="0" smtClean="0"/>
              <a:t>Tubules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119091" y="3394363"/>
            <a:ext cx="727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Blood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73996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Conditions with Altered Vasopressin 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Lack of vasopressin signaling</a:t>
            </a:r>
          </a:p>
          <a:p>
            <a:r>
              <a:rPr lang="en-US" dirty="0" smtClean="0"/>
              <a:t>Too much vasopressin signaling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804074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Think About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could whiplash cause diabetes </a:t>
            </a:r>
            <a:r>
              <a:rPr lang="en-US" dirty="0" err="1" smtClean="0"/>
              <a:t>insipidus</a:t>
            </a:r>
            <a:r>
              <a:rPr lang="en-US" dirty="0" smtClean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211670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Oxytocin</a:t>
            </a:r>
            <a:endParaRPr lang="en-US" dirty="0"/>
          </a:p>
        </p:txBody>
      </p:sp>
      <p:graphicFrame>
        <p:nvGraphicFramePr>
          <p:cNvPr id="4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62553167"/>
              </p:ext>
            </p:extLst>
          </p:nvPr>
        </p:nvGraphicFramePr>
        <p:xfrm>
          <a:off x="457200" y="1582616"/>
          <a:ext cx="8553117" cy="3139439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851039"/>
                <a:gridCol w="2851039"/>
                <a:gridCol w="2851039"/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Where is it made?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Posterior Pituitary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What</a:t>
                      </a:r>
                      <a:r>
                        <a:rPr lang="en-US" b="1" baseline="0" dirty="0" smtClean="0"/>
                        <a:t> causes its release?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Synaptic</a:t>
                      </a:r>
                      <a:r>
                        <a:rPr lang="en-US" baseline="0" dirty="0" smtClean="0"/>
                        <a:t> activation in Hypothalamus (PVN, mechanism unclear)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What are its receptors?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OXTR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What tissues does it affect?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Uterus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Contractions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Mammary Glands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Let-Down</a:t>
                      </a:r>
                      <a:r>
                        <a:rPr lang="en-US" baseline="0" dirty="0" smtClean="0"/>
                        <a:t> Reflex (Lactation)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Neural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Positive Social Interactions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How does it</a:t>
                      </a:r>
                      <a:r>
                        <a:rPr lang="en-US" b="1" baseline="0" dirty="0" smtClean="0"/>
                        <a:t> get</a:t>
                      </a:r>
                      <a:r>
                        <a:rPr lang="en-US" b="1" dirty="0" smtClean="0"/>
                        <a:t> turned off?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Delivery</a:t>
                      </a:r>
                      <a:r>
                        <a:rPr lang="en-US" baseline="0" dirty="0" smtClean="0"/>
                        <a:t> (reduced input)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4811094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Oxytocin During Delivery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6209" y="1417638"/>
            <a:ext cx="4839610" cy="4567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2662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Your Future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4288589" cy="4525963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Endocrine Control Systems</a:t>
            </a:r>
          </a:p>
          <a:p>
            <a:r>
              <a:rPr lang="en-US" dirty="0" smtClean="0"/>
              <a:t>Neuroendocrinology and the Posterior Pituitary</a:t>
            </a:r>
          </a:p>
          <a:p>
            <a:r>
              <a:rPr lang="en-US" b="1" dirty="0" smtClean="0"/>
              <a:t>Hypothalamus and Endocrine Control of Appetite</a:t>
            </a:r>
          </a:p>
          <a:p>
            <a:r>
              <a:rPr lang="en-US" b="1" dirty="0" smtClean="0"/>
              <a:t>Endocrine Control of Growth</a:t>
            </a:r>
          </a:p>
          <a:p>
            <a:r>
              <a:rPr lang="en-US" dirty="0" smtClean="0"/>
              <a:t>Adrenals and Stress Hormones</a:t>
            </a:r>
          </a:p>
          <a:p>
            <a:r>
              <a:rPr lang="en-US" dirty="0" smtClean="0"/>
              <a:t>Pancreatic Hormones and Metabolic Control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Thyroid Hormones (KP)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Calcium Homeostasis (MF)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Reproductive Hormones (HP)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0236" y="1310691"/>
            <a:ext cx="3946906" cy="520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9026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PQuestion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dirty="0" smtClean="0">
                <a:latin typeface="Calibri" charset="0"/>
                <a:ea typeface="MS PGothic" charset="0"/>
              </a:rPr>
              <a:t>What is the end effect of activating the Renin/Angiotensin System</a:t>
            </a:r>
            <a:endParaRPr lang="en-US" dirty="0">
              <a:latin typeface="Calibri" charset="0"/>
              <a:ea typeface="MS PGothic" charset="0"/>
            </a:endParaRPr>
          </a:p>
        </p:txBody>
      </p:sp>
      <p:sp>
        <p:nvSpPr>
          <p:cNvPr id="2051" name="TPAnswers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457200" y="1600200"/>
            <a:ext cx="4114800" cy="4525963"/>
          </a:xfrm>
        </p:spPr>
        <p:txBody>
          <a:bodyPr/>
          <a:lstStyle/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Angiotensin I formation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Water retention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>
                <a:latin typeface="Calibri" charset="0"/>
                <a:ea typeface="MS PGothic" charset="0"/>
              </a:rPr>
              <a:t>V</a:t>
            </a:r>
            <a:r>
              <a:rPr lang="en-US" dirty="0" smtClean="0">
                <a:latin typeface="Calibri" charset="0"/>
                <a:ea typeface="MS PGothic" charset="0"/>
              </a:rPr>
              <a:t>asoconstriction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All of the above</a:t>
            </a:r>
            <a:endParaRPr lang="en-US" dirty="0">
              <a:latin typeface="Calibri" charset="0"/>
              <a:ea typeface="MS PGothic" charset="0"/>
            </a:endParaRPr>
          </a:p>
        </p:txBody>
      </p:sp>
      <p:pic>
        <p:nvPicPr>
          <p:cNvPr id="3" name="TPChart" descr="E51DEB740AFF4A02A70C40F2027A7606Chart20150308092120194.png"/>
          <p:cNvPicPr>
            <a:picLocks/>
          </p:cNvPicPr>
          <p:nvPr>
            <p:custDataLst>
              <p:tags r:id="rId3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500" y="1600200"/>
            <a:ext cx="4572000" cy="5143500"/>
          </a:xfrm>
          <a:prstGeom prst="rect">
            <a:avLst/>
          </a:prstGeom>
        </p:spPr>
      </p:pic>
      <p:grpSp>
        <p:nvGrpSpPr>
          <p:cNvPr id="6" name="TPCountdown"/>
          <p:cNvGrpSpPr/>
          <p:nvPr>
            <p:custDataLst>
              <p:tags r:id="rId4"/>
            </p:custDataLst>
          </p:nvPr>
        </p:nvGrpSpPr>
        <p:grpSpPr>
          <a:xfrm>
            <a:off x="8382000" y="6096000"/>
            <a:ext cx="635000" cy="635000"/>
            <a:chOff x="8318500" y="6032500"/>
            <a:chExt cx="635000" cy="635000"/>
          </a:xfrm>
        </p:grpSpPr>
        <p:sp>
          <p:nvSpPr>
            <p:cNvPr id="5" name="CountdownShape"/>
            <p:cNvSpPr/>
            <p:nvPr/>
          </p:nvSpPr>
          <p:spPr>
            <a:xfrm>
              <a:off x="8318500" y="6032500"/>
              <a:ext cx="635000" cy="635000"/>
            </a:xfrm>
            <a:prstGeom prst="bevel">
              <a:avLst/>
            </a:prstGeom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a14:hiddenEffects>
              </a:ext>
            </a:ex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CountdownText"/>
            <p:cNvSpPr txBox="1"/>
            <p:nvPr/>
          </p:nvSpPr>
          <p:spPr>
            <a:xfrm>
              <a:off x="8318500" y="6032500"/>
              <a:ext cx="635000" cy="635000"/>
            </a:xfrm>
            <a:prstGeom prst="rect">
              <a:avLst/>
            </a:prstGeom>
            <a:noFill/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vert="horz" rtlCol="0" anchor="ctr" anchorCtr="1">
              <a:noAutofit/>
            </a:bodyPr>
            <a:lstStyle/>
            <a:p>
              <a:pPr algn="r"/>
              <a:r>
                <a:rPr lang="en-US" sz="2400" b="1" smtClean="0">
                  <a:latin typeface="Tahoma"/>
                </a:rPr>
                <a:t>15</a:t>
              </a:r>
              <a:endParaRPr lang="en-US" sz="2400" b="1">
                <a:latin typeface="Tahoma"/>
              </a:endParaRPr>
            </a:p>
          </p:txBody>
        </p:sp>
      </p:grpSp>
    </p:spTree>
    <p:custDataLst>
      <p:tags r:id="rId1"/>
    </p:custData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End 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2108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Organ Systems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3400" y="1613877"/>
            <a:ext cx="5524500" cy="471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4717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Extracellular Sensing</a:t>
            </a:r>
            <a:endParaRPr lang="en-US" dirty="0"/>
          </a:p>
        </p:txBody>
      </p:sp>
      <p:pic>
        <p:nvPicPr>
          <p:cNvPr id="4" name="Chemotaxis- Bacteria attracted by a sugar crystal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49275" y="1600200"/>
            <a:ext cx="8045450" cy="4525963"/>
          </a:xfrm>
        </p:spPr>
      </p:pic>
      <p:sp>
        <p:nvSpPr>
          <p:cNvPr id="5" name="TextBox 4"/>
          <p:cNvSpPr txBox="1"/>
          <p:nvPr/>
        </p:nvSpPr>
        <p:spPr>
          <a:xfrm>
            <a:off x="3810001" y="6389077"/>
            <a:ext cx="533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=F6QMU3KD7zw</a:t>
            </a:r>
          </a:p>
        </p:txBody>
      </p:sp>
    </p:spTree>
    <p:extLst>
      <p:ext uri="{BB962C8B-B14F-4D97-AF65-F5344CB8AC3E}">
        <p14:creationId xmlns:p14="http://schemas.microsoft.com/office/powerpoint/2010/main" val="24933672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are the important processes?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There has to be a signal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That signal has to be detected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cell has to respond to that signal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After a while the signal has to be stopped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21255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PVERSION" val="5"/>
  <p:tag name="TPFULLVERSION" val="05030.17.01"/>
  <p:tag name="PPTVERSION" val="14"/>
  <p:tag name="TPOS" val="6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GUID" val="E51DEB740AFF4A02A70C40F2027A7606"/>
  <p:tag name="AUTOOPENPOLL" val="False"/>
  <p:tag name="TYPE" val="MultiChoiceSlide"/>
  <p:tag name="TPSLIDEBULLETSTYLE" val="2"/>
  <p:tag name="CHARTTYPE" val="0"/>
  <p:tag name="CHARTDEFINEDCOLORS" val="3,6,10,45,32,50,13,4,9,55,1"/>
  <p:tag name="TPQUESTIONXML" val="&lt;?xml version=&quot;1.0&quot; encoding=&quot;UTF-8&quot; standalone=&quot;yes&quot;?&gt;&lt;questionlist&gt;&lt;properties&gt;&lt;guid&gt;30B4C2A3C42C4E56836B60C2D8D055BD&lt;/guid&gt;&lt;date&gt;3/8/2015 09:22:11 AM&lt;/date&gt;&lt;/properties&gt;&lt;questionlisttemplate&gt;&lt;correctvalue&gt;1&lt;/correctvalue&gt;&lt;incorrectvalue&gt;0&lt;/incorrectvalue&gt;&lt;numberofquestions&gt;1&lt;/numberofquestions&gt;&lt;questiontype&gt;1&lt;/questiontype&gt;&lt;numberofchoices&gt;4&lt;/numberofchoices&gt;&lt;bulletstyle&gt;2&lt;/bulletstyle&gt;&lt;questionfont&gt;Verdana&lt;/questionfont&gt;&lt;questionfontsize&gt;12&lt;/questionfontsize&gt;&lt;answerfont&gt;Verdana&lt;/answerfont&gt;&lt;answerfontsize&gt;12&lt;/answerfontsize&gt;&lt;showresults&gt;True&lt;/showresults&gt;&lt;countdowntime&gt;30&lt;/countdowntime&gt;&lt;responsegrid&gt;0&lt;/responsegrid&gt;&lt;/questionlisttemplate&gt;&lt;questions&gt;&lt;multichoice&gt;&lt;guid&gt;E51DEB740AFF4A02A70C40F2027A7606&lt;/guid&gt;&lt;repollguid&gt;483F26A186C84F37ABA81AB2A2FE63A9&lt;/repollguid&gt;&lt;sourceid&gt;8434F357321C4D6F8F45528B235FBFFA&lt;/sourceid&gt;&lt;questiontext&gt;What is the end effect of activating the Renin/Angiotensin System&lt;/questiontext&gt;&lt;showresults&gt;True&lt;/showresults&gt;&lt;responsegrid&gt;0&lt;/responsegrid&gt;&lt;countdowntimer&gt;True&lt;/countdowntimer&gt;&lt;countdowntime&gt;15&lt;/countdowntime&gt;&lt;correctvalue&gt;1&lt;/correctvalue&gt;&lt;incorrectvalue&gt;0&lt;/incorrectvalue&gt;&lt;responselimit&gt;1&lt;/responselimit&gt;&lt;bulletstyle&gt;2&lt;/bulletstyle&gt;&lt;answers&gt;&lt;answer&gt;&lt;guid&gt;E69D99ADA7A4492895D21DFA6F2BAF55&lt;/guid&gt;&lt;answertext&gt;Angiotensin I formation&lt;/answertext&gt;&lt;valuetype&gt;-1&lt;/valuetype&gt;&lt;/answer&gt;&lt;answer&gt;&lt;guid&gt;2C7033CBB647471C8EBC0CACA85051CE&lt;/guid&gt;&lt;answertext&gt;Water retention&lt;/answertext&gt;&lt;valuetype&gt;-1&lt;/valuetype&gt;&lt;/answer&gt;&lt;answer&gt;&lt;guid&gt;5977A8F2AA854A62ABA1A0BCB6C386E7&lt;/guid&gt;&lt;answertext&gt;Vasoconstriction&lt;/answertext&gt;&lt;valuetype&gt;-1&lt;/valuetype&gt;&lt;/answer&gt;&lt;answer&gt;&lt;guid&gt;318EE8CB3C9D49BC9145B842E568E45A&lt;/guid&gt;&lt;answertext&gt;All of the above&lt;/answertext&gt;&lt;valuetype&gt;1&lt;/valuetype&gt;&lt;/answer&gt;&lt;/answers&gt;&lt;/multichoice&gt;&lt;/questions&gt;&lt;/questionlist&gt;"/>
  <p:tag name="LIVECHARTING" val="Fals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ZEROBASED" val="Fals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  <p:tag name="DEFINEDCOLORS" val="3,6,10,45,32,50,13,4,9,55,1"/>
  <p:tag name="COLORTYPE" val="SCHEME"/>
  <p:tag name="NUMBERFORMAT" val="0"/>
  <p:tag name="LABELFORMAT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PCOUNTDOWNSECONDS" val="15"/>
  <p:tag name="TYPE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GUID" val="1F188E67292D452F9F01D4A0F455BADF"/>
  <p:tag name="AUTOOPENPOLL" val="False"/>
  <p:tag name="TYPE" val="MultiChoiceSlide"/>
  <p:tag name="TPSLIDEBULLETSTYLE" val="2"/>
  <p:tag name="CHARTTYPE" val="0"/>
  <p:tag name="CHARTDEFINEDCOLORS" val="3,6,10,45,32,50,13,4,9,55,1"/>
  <p:tag name="TPQUESTIONXML" val="&lt;?xml version=&quot;1.0&quot; encoding=&quot;UTF-8&quot; standalone=&quot;yes&quot;?&gt;&lt;questionlist&gt;&lt;properties&gt;&lt;guid&gt;E7CE2871457F4AE581F4C988518DF410&lt;/guid&gt;&lt;date&gt;3/8/2015 09:22:27 AM&lt;/date&gt;&lt;/properties&gt;&lt;questionlisttemplate&gt;&lt;correctvalue&gt;1&lt;/correctvalue&gt;&lt;incorrectvalue&gt;0&lt;/incorrectvalue&gt;&lt;numberofquestions&gt;1&lt;/numberofquestions&gt;&lt;questiontype&gt;1&lt;/questiontype&gt;&lt;numberofchoices&gt;4&lt;/numberofchoices&gt;&lt;bulletstyle&gt;2&lt;/bulletstyle&gt;&lt;questionfont&gt;Verdana&lt;/questionfont&gt;&lt;questionfontsize&gt;12&lt;/questionfontsize&gt;&lt;answerfont&gt;Verdana&lt;/answerfont&gt;&lt;answerfontsize&gt;12&lt;/answerfontsize&gt;&lt;showresults&gt;True&lt;/showresults&gt;&lt;countdowntime&gt;30&lt;/countdowntime&gt;&lt;responsegrid&gt;0&lt;/responsegrid&gt;&lt;/questionlisttemplate&gt;&lt;questions&gt;&lt;multichoice&gt;&lt;guid&gt;1F188E67292D452F9F01D4A0F455BADF&lt;/guid&gt;&lt;repollguid&gt;FE2F1215ACA04A6BA2C164B2946ABD83&lt;/repollguid&gt;&lt;sourceid&gt;902A85776D284B17A21F080085A8A820&lt;/sourceid&gt;&lt;questiontext&gt;When fight or flight increases blood flow to muscles, what is the signal&lt;/questiontext&gt;&lt;showresults&gt;True&lt;/showresults&gt;&lt;responsegrid&gt;0&lt;/responsegrid&gt;&lt;countdowntimer&gt;True&lt;/countdowntimer&gt;&lt;countdowntime&gt;15&lt;/countdowntime&gt;&lt;correctvalue&gt;1&lt;/correctvalue&gt;&lt;incorrectvalue&gt;0&lt;/incorrectvalue&gt;&lt;responselimit&gt;1&lt;/responselimit&gt;&lt;bulletstyle&gt;2&lt;/bulletstyle&gt;&lt;answers&gt;&lt;answer&gt;&lt;guid&gt;8089B81009D04D0891D34DEBE7747135&lt;/guid&gt;&lt;answertext&gt;Adrenaline&lt;/answertext&gt;&lt;valuetype&gt;0&lt;/valuetype&gt;&lt;/answer&gt;&lt;answer&gt;&lt;guid&gt;0BA8FE6200DE479A8D9CDB18281F075E&lt;/guid&gt;&lt;answertext&gt;Insulin&lt;/answertext&gt;&lt;valuetype&gt;0&lt;/valuetype&gt;&lt;/answer&gt;&lt;answer&gt;&lt;guid&gt;340F84F918644318A36E59AB3705AD7F&lt;/guid&gt;&lt;answertext&gt;Renin&lt;/answertext&gt;&lt;valuetype&gt;0&lt;/valuetype&gt;&lt;/answer&gt;&lt;answer&gt;&lt;guid&gt;373BE64164AB4B22B5CE0DDDF95FF17D&lt;/guid&gt;&lt;answertext&gt;All of the above&lt;/answertext&gt;&lt;valuetype&gt;0&lt;/valuetype&gt;&lt;/answer&gt;&lt;/answers&gt;&lt;/multichoice&gt;&lt;/questions&gt;&lt;/questionlist&gt;"/>
  <p:tag name="LIVECHARTING" val="Fals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ZEROBASED" val="Fals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  <p:tag name="DEFINEDCOLORS" val="3,6,10,45,32,50,13,4,9,55,1"/>
  <p:tag name="COLORTYPE" val="SCHEME"/>
  <p:tag name="NUMBERFORMAT" val="0"/>
  <p:tag name="LABELFORMAT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PCOUNTDOWNSECONDS" val="15"/>
  <p:tag name="TYPE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GUID" val="457AC79D2DFB4334B3EF53D9E6E43108"/>
  <p:tag name="AUTOOPENPOLL" val="False"/>
  <p:tag name="TYPE" val="MultiChoiceSlide"/>
  <p:tag name="TPSLIDEBULLETSTYLE" val="2"/>
  <p:tag name="CHARTTYPE" val="0"/>
  <p:tag name="CHARTDEFINEDCOLORS" val="3,6,10,45,32,50,13,4,9,55,1"/>
  <p:tag name="TPQUESTIONXML" val="&lt;?xml version=&quot;1.0&quot; encoding=&quot;UTF-8&quot; standalone=&quot;yes&quot;?&gt;&lt;questionlist&gt;&lt;properties&gt;&lt;guid&gt;715C3B5122CD41A2B7D3A3A0241CBC8E&lt;/guid&gt;&lt;date&gt;3/8/2015 09:21:31 AM&lt;/date&gt;&lt;/properties&gt;&lt;questionlisttemplate&gt;&lt;correctvalue&gt;1&lt;/correctvalue&gt;&lt;incorrectvalue&gt;0&lt;/incorrectvalue&gt;&lt;numberofquestions&gt;1&lt;/numberofquestions&gt;&lt;questiontype&gt;1&lt;/questiontype&gt;&lt;numberofchoices&gt;4&lt;/numberofchoices&gt;&lt;bulletstyle&gt;2&lt;/bulletstyle&gt;&lt;questionfont&gt;Verdana&lt;/questionfont&gt;&lt;questionfontsize&gt;12&lt;/questionfontsize&gt;&lt;answerfont&gt;Verdana&lt;/answerfont&gt;&lt;answerfontsize&gt;12&lt;/answerfontsize&gt;&lt;showresults&gt;True&lt;/showresults&gt;&lt;countdowntime&gt;30&lt;/countdowntime&gt;&lt;responsegrid&gt;0&lt;/responsegrid&gt;&lt;/questionlisttemplate&gt;&lt;questions&gt;&lt;multichoice&gt;&lt;guid&gt;457AC79D2DFB4334B3EF53D9E6E43108&lt;/guid&gt;&lt;repollguid&gt;A592A4DB95AB4390A72308EE7A0C475D&lt;/repollguid&gt;&lt;sourceid&gt;AAB10F2C848241D6AF2B2831F3DE62D5&lt;/sourceid&gt;&lt;questiontext&gt;What cells respond to that signal&lt;/questiontext&gt;&lt;showresults&gt;True&lt;/showresults&gt;&lt;responsegrid&gt;0&lt;/responsegrid&gt;&lt;countdowntimer&gt;True&lt;/countdowntimer&gt;&lt;countdowntime&gt;15&lt;/countdowntime&gt;&lt;correctvalue&gt;1&lt;/correctvalue&gt;&lt;incorrectvalue&gt;0&lt;/incorrectvalue&gt;&lt;responselimit&gt;1&lt;/responselimit&gt;&lt;bulletstyle&gt;2&lt;/bulletstyle&gt;&lt;answers&gt;&lt;answer&gt;&lt;guid&gt;B1A682468DF34ADA94DBD21D0E892EA8&lt;/guid&gt;&lt;answertext&gt;Cardiac muscle&lt;/answertext&gt;&lt;valuetype&gt;0&lt;/valuetype&gt;&lt;/answer&gt;&lt;answer&gt;&lt;guid&gt;DAD0997E111B46919D8EEF981CAF60FD&lt;/guid&gt;&lt;answertext&gt;Skeletal muscle&lt;/answertext&gt;&lt;valuetype&gt;0&lt;/valuetype&gt;&lt;/answer&gt;&lt;answer&gt;&lt;guid&gt;90E9D543A8DC4000A33B9874B82F29C5&lt;/guid&gt;&lt;answertext&gt;Vascular smooth muscle&lt;/answertext&gt;&lt;valuetype&gt;0&lt;/valuetype&gt;&lt;/answer&gt;&lt;answer&gt;&lt;guid&gt;718BD7AA494F491F86F2235FC2621830&lt;/guid&gt;&lt;answertext&gt;All of the above&lt;/answertext&gt;&lt;valuetype&gt;0&lt;/valuetype&gt;&lt;/answer&gt;&lt;/answers&gt;&lt;/multichoice&gt;&lt;/questions&gt;&lt;/questionlist&gt;"/>
  <p:tag name="LIVECHARTING" val="Fals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ZEROBASED" val="Fals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GUID" val="FE8FF7A292B94909A2B9E8D2CD5723ED"/>
  <p:tag name="AUTOOPENPOLL" val="False"/>
  <p:tag name="TYPE" val="MultiChoiceSlide"/>
  <p:tag name="TPSLIDEBULLETSTYLE" val="2"/>
  <p:tag name="CHARTTYPE" val="0"/>
  <p:tag name="CHARTDEFINEDCOLORS" val="3,6,10,45,32,50,13,4,9,55,1"/>
  <p:tag name="TPQUESTIONXML" val="&lt;?xml version=&quot;1.0&quot; encoding=&quot;UTF-8&quot; standalone=&quot;yes&quot;?&gt;&lt;questionlist&gt;&lt;properties&gt;&lt;guid&gt;01736CDD54BC4625BD53F43C9EA7E783&lt;/guid&gt;&lt;date&gt;3/8/2015 09:21:44 AM&lt;/date&gt;&lt;/properties&gt;&lt;questionlisttemplate&gt;&lt;correctvalue&gt;1&lt;/correctvalue&gt;&lt;incorrectvalue&gt;0&lt;/incorrectvalue&gt;&lt;numberofquestions&gt;1&lt;/numberofquestions&gt;&lt;questiontype&gt;1&lt;/questiontype&gt;&lt;numberofchoices&gt;4&lt;/numberofchoices&gt;&lt;bulletstyle&gt;2&lt;/bulletstyle&gt;&lt;questionfont&gt;Verdana&lt;/questionfont&gt;&lt;questionfontsize&gt;12&lt;/questionfontsize&gt;&lt;answerfont&gt;Verdana&lt;/answerfont&gt;&lt;answerfontsize&gt;12&lt;/answerfontsize&gt;&lt;showresults&gt;True&lt;/showresults&gt;&lt;countdowntime&gt;30&lt;/countdowntime&gt;&lt;responsegrid&gt;0&lt;/responsegrid&gt;&lt;/questionlisttemplate&gt;&lt;questions&gt;&lt;multichoice&gt;&lt;guid&gt;FE8FF7A292B94909A2B9E8D2CD5723ED&lt;/guid&gt;&lt;repollguid&gt;D21BA62B623447E8BFFDCBAE1732A696&lt;/repollguid&gt;&lt;sourceid&gt;0ED787B95F4445558D129A0B8A8CEA43&lt;/sourceid&gt;&lt;questiontext&gt;What is sensed by the JG Cells?&lt;/questiontext&gt;&lt;showresults&gt;True&lt;/showresults&gt;&lt;responsegrid&gt;0&lt;/responsegrid&gt;&lt;countdowntimer&gt;True&lt;/countdowntimer&gt;&lt;countdowntime&gt;15&lt;/countdowntime&gt;&lt;correctvalue&gt;1&lt;/correctvalue&gt;&lt;incorrectvalue&gt;0&lt;/incorrectvalue&gt;&lt;responselimit&gt;1&lt;/responselimit&gt;&lt;bulletstyle&gt;2&lt;/bulletstyle&gt;&lt;correctanswerindicator&gt;True&lt;/correctanswerindicator&gt;&lt;answers&gt;&lt;answer&gt;&lt;guid&gt;31CC3D2979A34B76840109B03BC5C17C&lt;/guid&gt;&lt;answertext&gt;Decreased ECF Volume&lt;/answertext&gt;&lt;valuetype&gt;-1&lt;/valuetype&gt;&lt;/answer&gt;&lt;answer&gt;&lt;guid&gt;2C495C16EBD041159285EAFB681EAA76&lt;/guid&gt;&lt;answertext&gt;Increased sympathetic activity&lt;/answertext&gt;&lt;valuetype&gt;-1&lt;/valuetype&gt;&lt;/answer&gt;&lt;answer&gt;&lt;guid&gt;CBE13649C0134EDFB27E02379F9F2A79&lt;/guid&gt;&lt;answertext&gt;Decreased arterial blood flow&lt;/answertext&gt;&lt;valuetype&gt;-1&lt;/valuetype&gt;&lt;/answer&gt;&lt;answer&gt;&lt;guid&gt;E3C124333779400F9A056AA07306D699&lt;/guid&gt;&lt;answertext&gt;All of the above&lt;/answertext&gt;&lt;valuetype&gt;1&lt;/valuetype&gt;&lt;/answer&gt;&lt;/answers&gt;&lt;/multichoice&gt;&lt;/questions&gt;&lt;/questionlist&gt;"/>
  <p:tag name="LIVECHARTING" val="Fals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  <p:tag name="DEFINEDCOLORS" val="3,6,10,45,32,50,13,4,9,55,1"/>
  <p:tag name="COLORTYPE" val="SCHEME"/>
  <p:tag name="NUMBERFORMAT" val="0"/>
  <p:tag name="LABELFORMAT" val="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PCOUNTDOWNSECONDS" val="15"/>
  <p:tag name="TYPE" val="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GUID" val="3ECFD246A2BA435E9600E9A12A7041A1"/>
  <p:tag name="AUTOOPENPOLL" val="False"/>
  <p:tag name="TYPE" val="MultiChoiceSlide"/>
  <p:tag name="TPSLIDEBULLETSTYLE" val="2"/>
  <p:tag name="CHARTTYPE" val="0"/>
  <p:tag name="CHARTDEFINEDCOLORS" val="3,6,10,45,32,50,13,4,9,55,1"/>
  <p:tag name="TPQUESTIONXML" val="&lt;?xml version=&quot;1.0&quot; encoding=&quot;UTF-8&quot; standalone=&quot;yes&quot;?&gt;&lt;questionlist&gt;&lt;properties&gt;&lt;guid&gt;491A6E5832BF4D868B4AFA590F0F358F&lt;/guid&gt;&lt;date&gt;3/8/2015 09:22:38 AM&lt;/date&gt;&lt;/properties&gt;&lt;questionlisttemplate&gt;&lt;correctvalue&gt;1&lt;/correctvalue&gt;&lt;incorrectvalue&gt;0&lt;/incorrectvalue&gt;&lt;numberofquestions&gt;1&lt;/numberofquestions&gt;&lt;questiontype&gt;1&lt;/questiontype&gt;&lt;numberofchoices&gt;4&lt;/numberofchoices&gt;&lt;bulletstyle&gt;2&lt;/bulletstyle&gt;&lt;questionfont&gt;Verdana&lt;/questionfont&gt;&lt;questionfontsize&gt;12&lt;/questionfontsize&gt;&lt;answerfont&gt;Verdana&lt;/answerfont&gt;&lt;answerfontsize&gt;12&lt;/answerfontsize&gt;&lt;showresults&gt;True&lt;/showresults&gt;&lt;countdowntime&gt;30&lt;/countdowntime&gt;&lt;responsegrid&gt;0&lt;/responsegrid&gt;&lt;/questionlisttemplate&gt;&lt;questions&gt;&lt;multichoice&gt;&lt;guid&gt;3ECFD246A2BA435E9600E9A12A7041A1&lt;/guid&gt;&lt;repollguid&gt;F14894AE62C14EFDA4F124F2B495CE06&lt;/repollguid&gt;&lt;sourceid&gt;B5C4401BFF6546BF8EBE6A07D785E908&lt;/sourceid&gt;&lt;questiontext&gt;Which hormone type is most likely to be able to cross plasma membranes&lt;/questiontext&gt;&lt;showresults&gt;True&lt;/showresults&gt;&lt;responsegrid&gt;0&lt;/responsegrid&gt;&lt;countdowntimer&gt;True&lt;/countdowntimer&gt;&lt;countdowntime&gt;15&lt;/countdowntime&gt;&lt;correctvalue&gt;1&lt;/correctvalue&gt;&lt;incorrectvalue&gt;0&lt;/incorrectvalue&gt;&lt;responselimit&gt;1&lt;/responselimit&gt;&lt;bulletstyle&gt;2&lt;/bulletstyle&gt;&lt;answers&gt;&lt;answer&gt;&lt;guid&gt;D1F92E73216B4D1DB3912CEB2B4A6EC9&lt;/guid&gt;&lt;answertext&gt;An amine such as adrenaline&lt;/answertext&gt;&lt;valuetype&gt;-1&lt;/valuetype&gt;&lt;/answer&gt;&lt;answer&gt;&lt;guid&gt;71F384547C4345109E320141F2D50942&lt;/guid&gt;&lt;answertext&gt;A peptide such as insulin&lt;/answertext&gt;&lt;valuetype&gt;-1&lt;/valuetype&gt;&lt;/answer&gt;&lt;answer&gt;&lt;guid&gt;8486C7C90D174DA184C9CF2A959D234A&lt;/guid&gt;&lt;answertext&gt;A polypeptide such as FSH&lt;/answertext&gt;&lt;valuetype&gt;-1&lt;/valuetype&gt;&lt;/answer&gt;&lt;answer&gt;&lt;guid&gt;CF85491A83F44765B09F2C1779B2BB77&lt;/guid&gt;&lt;answertext&gt;A steroid such as testosterone&lt;/answertext&gt;&lt;valuetype&gt;1&lt;/valuetype&gt;&lt;/answer&gt;&lt;/answers&gt;&lt;/multichoice&gt;&lt;/questions&gt;&lt;/questionlist&gt;"/>
  <p:tag name="LIVECHARTING" val="Fals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ZEROBASED" val="Fals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  <p:tag name="DEFINEDCOLORS" val="3,6,10,45,32,50,13,4,9,55,1"/>
  <p:tag name="COLORTYPE" val="SCHEME"/>
  <p:tag name="NUMBERFORMAT" val="0"/>
  <p:tag name="LABELFORMAT" val="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PCOUNTDOWNSECONDS" val="15"/>
  <p:tag name="TYPE" val="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GUID" val="E9165CFD6EB945F5B8AD9F667CF70A8F"/>
  <p:tag name="AUTOOPENPOLL" val="False"/>
  <p:tag name="TYPE" val="MultiChoiceSlide"/>
  <p:tag name="TPSLIDEBULLETSTYLE" val="2"/>
  <p:tag name="CHARTTYPE" val="0"/>
  <p:tag name="CHARTDEFINEDCOLORS" val="3,6,10,45,32,50,13,4,9,55,1"/>
  <p:tag name="TPQUESTIONXML" val="&lt;?xml version=&quot;1.0&quot; encoding=&quot;UTF-8&quot; standalone=&quot;yes&quot;?&gt;&lt;questionlist&gt;&lt;properties&gt;&lt;guid&gt;FC72425FBD714DFFA51E1D32BFD748FA&lt;/guid&gt;&lt;date&gt;3/8/2015 09:22:53 AM&lt;/date&gt;&lt;/properties&gt;&lt;questionlisttemplate&gt;&lt;correctvalue&gt;1&lt;/correctvalue&gt;&lt;incorrectvalue&gt;0&lt;/incorrectvalue&gt;&lt;numberofquestions&gt;1&lt;/numberofquestions&gt;&lt;questiontype&gt;1&lt;/questiontype&gt;&lt;numberofchoices&gt;4&lt;/numberofchoices&gt;&lt;bulletstyle&gt;2&lt;/bulletstyle&gt;&lt;questionfont&gt;Verdana&lt;/questionfont&gt;&lt;questionfontsize&gt;12&lt;/questionfontsize&gt;&lt;answerfont&gt;Verdana&lt;/answerfont&gt;&lt;answerfontsize&gt;12&lt;/answerfontsize&gt;&lt;showresults&gt;True&lt;/showresults&gt;&lt;countdowntime&gt;30&lt;/countdowntime&gt;&lt;responsegrid&gt;0&lt;/responsegrid&gt;&lt;/questionlisttemplate&gt;&lt;questions&gt;&lt;multichoice&gt;&lt;guid&gt;E9165CFD6EB945F5B8AD9F667CF70A8F&lt;/guid&gt;&lt;repollguid&gt;7AD8A068DCF948968FD0AD0ADF4A1473&lt;/repollguid&gt;&lt;sourceid&gt;B5E63FEF098249369A83C8EDF85E3567&lt;/sourceid&gt;&lt;questiontext&gt;Insulin is released from pancreatic beta cells and is sensed by pancreatic alpha cells to reduce glucagon secretion.  This is an example of …&lt;/questiontext&gt;&lt;showresults&gt;True&lt;/showresults&gt;&lt;responsegrid&gt;0&lt;/responsegrid&gt;&lt;countdowntimer&gt;True&lt;/countdowntimer&gt;&lt;countdowntime&gt;15&lt;/countdowntime&gt;&lt;correctvalue&gt;1&lt;/correctvalue&gt;&lt;incorrectvalue&gt;0&lt;/incorrectvalue&gt;&lt;responselimit&gt;1&lt;/responselimit&gt;&lt;bulletstyle&gt;2&lt;/bulletstyle&gt;&lt;answers&gt;&lt;answer&gt;&lt;guid&gt;2DAAAFCFF9EE42728D6809AA0E185522&lt;/guid&gt;&lt;answertext&gt;Autocrine action&lt;/answertext&gt;&lt;valuetype&gt;-1&lt;/valuetype&gt;&lt;/answer&gt;&lt;answer&gt;&lt;guid&gt;424F050F03EF412E83E2FFC6A2960BD2&lt;/guid&gt;&lt;answertext&gt;Paracrine action&lt;/answertext&gt;&lt;valuetype&gt;1&lt;/valuetype&gt;&lt;/answer&gt;&lt;answer&gt;&lt;guid&gt;9B9F51FEB6E4463396FFF4F89F52B9BA&lt;/guid&gt;&lt;answertext&gt;Endocrine action&lt;/answertext&gt;&lt;valuetype&gt;-1&lt;/valuetype&gt;&lt;/answer&gt;&lt;/answers&gt;&lt;/multichoice&gt;&lt;/questions&gt;&lt;/questionlist&gt;"/>
  <p:tag name="LIVECHARTING" val="Fals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ZEROBASED" val="Fals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  <p:tag name="DEFINEDCOLORS" val="3,6,10,45,32,50,13,4,9,55,1"/>
  <p:tag name="COLORTYPE" val="SCHEME"/>
  <p:tag name="NUMBERFORMAT" val="0"/>
  <p:tag name="LABELFORMAT" val="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PCOUNTDOWNSECONDS" val="15"/>
  <p:tag name="TYPE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ZEROBASED" val="Fals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GUID" val="87A45CC4CAAB41A3920282BCB22C61EB"/>
  <p:tag name="AUTOOPENPOLL" val="False"/>
  <p:tag name="TYPE" val="MultiChoiceSlide"/>
  <p:tag name="TPSLIDEBULLETSTYLE" val="2"/>
  <p:tag name="TPQUESTIONXML" val="&lt;?xml version=&quot;1.0&quot; encoding=&quot;UTF-8&quot; standalone=&quot;yes&quot;?&gt;&lt;questionlist&gt;&lt;properties&gt;&lt;guid&gt;4C93B5B98FB94F27887F5355CDD924F3&lt;/guid&gt;&lt;date&gt;3/8/2015 09:21:20 AM&lt;/date&gt;&lt;/properties&gt;&lt;questionlisttemplate&gt;&lt;correctvalue&gt;1&lt;/correctvalue&gt;&lt;incorrectvalue&gt;0&lt;/incorrectvalue&gt;&lt;numberofquestions&gt;1&lt;/numberofquestions&gt;&lt;questiontype&gt;1&lt;/questiontype&gt;&lt;numberofchoices&gt;4&lt;/numberofchoices&gt;&lt;bulletstyle&gt;2&lt;/bulletstyle&gt;&lt;questionfont&gt;Verdana&lt;/questionfont&gt;&lt;questionfontsize&gt;12&lt;/questionfontsize&gt;&lt;answerfont&gt;Verdana&lt;/answerfont&gt;&lt;answerfontsize&gt;12&lt;/answerfontsize&gt;&lt;showresults&gt;True&lt;/showresults&gt;&lt;countdowntime&gt;30&lt;/countdowntime&gt;&lt;responsegrid&gt;0&lt;/responsegrid&gt;&lt;/questionlisttemplate&gt;&lt;questions&gt;&lt;multichoice&gt;&lt;guid&gt;87A45CC4CAAB41A3920282BCB22C61EB&lt;/guid&gt;&lt;repollguid&gt;8F82B8FBDADC433F8B0D2E401B08B63B&lt;/repollguid&gt;&lt;sourceid&gt;95FCE1322F994686AF2644299FC9CDD1&lt;/sourceid&gt;&lt;questiontext&gt;What is the most likely receptor?&lt;/questiontext&gt;&lt;showresults&gt;True&lt;/showresults&gt;&lt;responsegrid&gt;0&lt;/responsegrid&gt;&lt;countdowntimer&gt;True&lt;/countdowntimer&gt;&lt;countdowntime&gt;15&lt;/countdowntime&gt;&lt;correctvalue&gt;1&lt;/correctvalue&gt;&lt;incorrectvalue&gt;0&lt;/incorrectvalue&gt;&lt;responselimit&gt;1&lt;/responselimit&gt;&lt;bulletstyle&gt;2&lt;/bulletstyle&gt;&lt;answers&gt;&lt;answer&gt;&lt;guid&gt;643C52ECCACE49E6B36E69293F3ACFD9&lt;/guid&gt;&lt;answertext&gt;Cell surface because changes are fast&lt;/answertext&gt;&lt;valuetype&gt;0&lt;/valuetype&gt;&lt;/answer&gt;&lt;answer&gt;&lt;guid&gt;9A99EA5583D34D0B9566387100DA4172&lt;/guid&gt;&lt;answertext&gt;Nuclear hormone because changes are fast&lt;/answertext&gt;&lt;valuetype&gt;0&lt;/valuetype&gt;&lt;/answer&gt;&lt;answer&gt;&lt;guid&gt;AFD5337867804BEFA1C9760C7DD026CC&lt;/guid&gt;&lt;answertext&gt;Cell surface because changes are slow&lt;/answertext&gt;&lt;valuetype&gt;0&lt;/valuetype&gt;&lt;/answer&gt;&lt;answer&gt;&lt;guid&gt;AE1DAC482CE441699BCF6B9C68B4FCAA&lt;/guid&gt;&lt;answertext&gt;Nuclear because changes are slow&lt;/answertext&gt;&lt;valuetype&gt;0&lt;/valuetype&gt;&lt;/answer&gt;&lt;/answers&gt;&lt;/multichoice&gt;&lt;/questions&gt;&lt;/questionlist&gt;"/>
  <p:tag name="LIVECHARTING" val="False"/>
  <p:tag name="CHARTTYPE" val="0"/>
  <p:tag name="CHARTDEFINEDCOLORS" val="3,6,10,45,32,50,13,4,9,55,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ZEROBASED" val="False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  <p:tag name="DEFINEDCOLORS" val="3,6,10,45,32,50,13,4,9,55,1"/>
  <p:tag name="COLORTYPE" val="SCHEME"/>
  <p:tag name="NUMBERFORMAT" val="0"/>
  <p:tag name="LABELFORMAT" val="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PCOUNTDOWNSECONDS" val="15"/>
  <p:tag name="TYPE" val="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GUID" val="E763C6EF86824CC781B5C0289DAE0AAB"/>
  <p:tag name="AUTOOPENPOLL" val="False"/>
  <p:tag name="TYPE" val="TrueFalse"/>
  <p:tag name="TPSLIDEBULLETSTYLE" val="2"/>
  <p:tag name="TPQUESTIONXML" val="&lt;?xml version=&quot;1.0&quot; encoding=&quot;UTF-8&quot; standalone=&quot;yes&quot;?&gt;&lt;questionlist&gt;&lt;properties&gt;&lt;guid&gt;7D186DD7EDCC4262980408399B1C4CCA&lt;/guid&gt;&lt;date&gt;3/8/2015 09:21:20 AM&lt;/date&gt;&lt;/properties&gt;&lt;questionlisttemplate&gt;&lt;correctvalue&gt;1&lt;/correctvalue&gt;&lt;incorrectvalue&gt;0&lt;/incorrectvalue&gt;&lt;numberofquestions&gt;1&lt;/numberofquestions&gt;&lt;questiontype&gt;1&lt;/questiontype&gt;&lt;numberofchoices&gt;4&lt;/numberofchoices&gt;&lt;bulletstyle&gt;2&lt;/bulletstyle&gt;&lt;questionfont&gt;Verdana&lt;/questionfont&gt;&lt;questionfontsize&gt;12&lt;/questionfontsize&gt;&lt;answerfont&gt;Verdana&lt;/answerfont&gt;&lt;answerfontsize&gt;12&lt;/answerfontsize&gt;&lt;showresults&gt;True&lt;/showresults&gt;&lt;countdowntime&gt;30&lt;/countdowntime&gt;&lt;responsegrid&gt;0&lt;/responsegrid&gt;&lt;/questionlisttemplate&gt;&lt;questions&gt;&lt;multichoice&gt;&lt;guid&gt;E763C6EF86824CC781B5C0289DAE0AAB&lt;/guid&gt;&lt;repollguid&gt;187054B388454BD8AD45BD685138DA64&lt;/repollguid&gt;&lt;sourceid&gt;F4AAC7DC4BA2451A9A42C0F7AE0F47A9&lt;/sourceid&gt;&lt;questiontext&gt;Is this a neurendocrine hormone&lt;/questiontext&gt;&lt;showresults&gt;True&lt;/showresults&gt;&lt;responsegrid&gt;0&lt;/responsegrid&gt;&lt;countdowntimer&gt;True&lt;/countdowntimer&gt;&lt;countdowntime&gt;15&lt;/countdowntime&gt;&lt;correctvalue&gt;1&lt;/correctvalue&gt;&lt;incorrectvalue&gt;0&lt;/incorrectvalue&gt;&lt;responselimit&gt;1&lt;/responselimit&gt;&lt;bulletstyle&gt;2&lt;/bulletstyle&gt;&lt;truefalse&gt;True&lt;/truefalse&gt;&lt;answers&gt;&lt;answer&gt;&lt;guid&gt;17BA899DDDED4CD3BE3090E9FD82C8C8&lt;/guid&gt;&lt;answertext&gt;True&lt;/answertext&gt;&lt;valuetype&gt;0&lt;/valuetype&gt;&lt;/answer&gt;&lt;answer&gt;&lt;guid&gt;91B42C49F03C4548B6DB8240B19426BB&lt;/guid&gt;&lt;answertext&gt;False&lt;/answertext&gt;&lt;valuetype&gt;0&lt;/valuetype&gt;&lt;/answer&gt;&lt;/answers&gt;&lt;/multichoice&gt;&lt;/questions&gt;&lt;/questionlist&gt;"/>
  <p:tag name="LIVECHARTING" val="False"/>
  <p:tag name="CHARTTYPE" val="0"/>
  <p:tag name="CHARTDEFINEDCOLORS" val="3,6,10,45,32,50,13,4,9,55,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ZEROBASED" val="False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  <p:tag name="DEFINEDCOLORS" val="3,6,10,45,32,50,13,4,9,55,1"/>
  <p:tag name="COLORTYPE" val="SCHEME"/>
  <p:tag name="NUMBERFORMAT" val="0"/>
  <p:tag name="LABELFORMAT" val="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PCOUNTDOWNSECONDS" val="15"/>
  <p:tag name="TYPE" val="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GUID" val="7769BDAFA31B4D8E89A3D97BF389FFDF"/>
  <p:tag name="AUTOOPENPOLL" val="False"/>
  <p:tag name="TYPE" val="MultiChoiceSlide"/>
  <p:tag name="TPSLIDEBULLETSTYLE" val="2"/>
  <p:tag name="CHARTTYPE" val="0"/>
  <p:tag name="TPQUESTIONXML" val="&lt;?xml version=&quot;1.0&quot; encoding=&quot;UTF-8&quot; standalone=&quot;yes&quot;?&gt;&lt;questionlist&gt;&lt;properties&gt;&lt;guid&gt;66D270BE916F452B8CBA1C621B894D3C&lt;/guid&gt;&lt;date&gt;3/8/2015 10:05:24 AM&lt;/date&gt;&lt;/properties&gt;&lt;questionlisttemplate&gt;&lt;correctvalue&gt;1&lt;/correctvalue&gt;&lt;incorrectvalue&gt;0&lt;/incorrectvalue&gt;&lt;numberofquestions&gt;1&lt;/numberofquestions&gt;&lt;questiontype&gt;1&lt;/questiontype&gt;&lt;numberofchoices&gt;4&lt;/numberofchoices&gt;&lt;bulletstyle&gt;2&lt;/bulletstyle&gt;&lt;questionfont&gt;Verdana&lt;/questionfont&gt;&lt;questionfontsize&gt;12&lt;/questionfontsize&gt;&lt;answerfont&gt;Verdana&lt;/answerfont&gt;&lt;answerfontsize&gt;12&lt;/answerfontsize&gt;&lt;showresults&gt;True&lt;/showresults&gt;&lt;countdowntime&gt;30&lt;/countdowntime&gt;&lt;responsegrid&gt;0&lt;/responsegrid&gt;&lt;/questionlisttemplate&gt;&lt;questions&gt;&lt;multichoice&gt;&lt;guid&gt;7769BDAFA31B4D8E89A3D97BF389FFDF&lt;/guid&gt;&lt;repollguid&gt;7F101416AA2B4CD4A39997BE2DDBEC69&lt;/repollguid&gt;&lt;sourceid&gt;3B37117BF06A400B9AB456DA23412C66&lt;/sourceid&gt;&lt;questiontext&gt;Enter question text...&lt;/questiontext&gt;&lt;showresults&gt;True&lt;/showresults&gt;&lt;responsegrid&gt;0&lt;/responsegrid&gt;&lt;countdowntimer&gt;True&lt;/countdowntimer&gt;&lt;countdowntime&gt;15&lt;/countdowntime&gt;&lt;correctvalue&gt;1&lt;/correctvalue&gt;&lt;incorrectvalue&gt;0&lt;/incorrectvalue&gt;&lt;responselimit&gt;1&lt;/responselimit&gt;&lt;bulletstyle&gt;2&lt;/bulletstyle&gt;&lt;answers&gt;&lt;answer&gt;&lt;guid&gt;09940313B54849519CA92A6F9F612D27&lt;/guid&gt;&lt;answertext&gt;Enter answer text...&lt;/answertext&gt;&lt;valuetype&gt;0&lt;/valuetype&gt;&lt;/answer&gt;&lt;answer&gt;&lt;guid&gt;A0CBA5D873514A35BB445F66D4585CF9&lt;/guid&gt;&lt;answertext&gt;Enter answer text...&lt;/answertext&gt;&lt;valuetype&gt;0&lt;/valuetype&gt;&lt;/answer&gt;&lt;answer&gt;&lt;guid&gt;260783F54DA9487FB00E504B1A519055&lt;/guid&gt;&lt;answertext&gt;Enter answer text...&lt;/answertext&gt;&lt;valuetype&gt;0&lt;/valuetype&gt;&lt;/answer&gt;&lt;answer&gt;&lt;guid&gt;041E33787FFC4E7CA6F3580673F7ACCD&lt;/guid&gt;&lt;answertext&gt;Enter answer text...&lt;/answertext&gt;&lt;valuetype&gt;0&lt;/valuetype&gt;&lt;/answer&gt;&lt;/answers&gt;&lt;/multichoice&gt;&lt;/questions&gt;&lt;/questionlist&gt;"/>
  <p:tag name="LIVECHARTING" val="False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ZEROBASED" val="Fals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  <p:tag name="DEFINEDCOLORS" val="3,6,10,45,32,50,13,4,9,55,1"/>
  <p:tag name="COLORTYPE" val="SCHEME"/>
  <p:tag name="NUMBERFORMAT" val="0"/>
  <p:tag name="LABELFORMAT" val="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  <p:tag name="DEFINEDCOLORS" val="3,6,10,45,32,50,13,4,9,55,1"/>
  <p:tag name="COLORTYPE" val="SCHEME"/>
  <p:tag name="NUMBERFORMAT" val="0"/>
  <p:tag name="LABELFORMAT" val="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PCOUNTDOWNSECONDS" val="15"/>
  <p:tag name="TYPE" val="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GUID" val="E16F6AE3EF8B43AE880A99494C2D6E66"/>
  <p:tag name="AUTOOPENPOLL" val="False"/>
  <p:tag name="TYPE" val="TrueFalse"/>
  <p:tag name="TPSLIDEBULLETSTYLE" val="2"/>
  <p:tag name="CHARTTYPE" val="0"/>
  <p:tag name="TPQUESTIONXML" val="&lt;?xml version=&quot;1.0&quot; encoding=&quot;UTF-8&quot; standalone=&quot;yes&quot;?&gt;&lt;questionlist&gt;&lt;properties&gt;&lt;guid&gt;32DF7681338948718BEF4C569170D9F9&lt;/guid&gt;&lt;date&gt;3/8/2015 10:56:29 AM&lt;/date&gt;&lt;/properties&gt;&lt;questionlisttemplate&gt;&lt;correctvalue&gt;1&lt;/correctvalue&gt;&lt;incorrectvalue&gt;0&lt;/incorrectvalue&gt;&lt;numberofquestions&gt;1&lt;/numberofquestions&gt;&lt;questiontype&gt;1&lt;/questiontype&gt;&lt;numberofchoices&gt;4&lt;/numberofchoices&gt;&lt;bulletstyle&gt;2&lt;/bulletstyle&gt;&lt;questionfont&gt;Verdana&lt;/questionfont&gt;&lt;questionfontsize&gt;12&lt;/questionfontsize&gt;&lt;answerfont&gt;Verdana&lt;/answerfont&gt;&lt;answerfontsize&gt;12&lt;/answerfontsize&gt;&lt;showresults&gt;True&lt;/showresults&gt;&lt;countdowntime&gt;30&lt;/countdowntime&gt;&lt;responsegrid&gt;0&lt;/responsegrid&gt;&lt;/questionlisttemplate&gt;&lt;questions&gt;&lt;multichoice&gt;&lt;guid&gt;E16F6AE3EF8B43AE880A99494C2D6E66&lt;/guid&gt;&lt;repollguid&gt;20AE2D600706439F90EBFC57EAB0EEF7&lt;/repollguid&gt;&lt;sourceid&gt;0FCC7E86FA234D3EBDA9F9F9467C30A8&lt;/sourceid&gt;&lt;questiontext&gt;Enter question text...&lt;/questiontext&gt;&lt;showresults&gt;True&lt;/showresults&gt;&lt;responsegrid&gt;0&lt;/responsegrid&gt;&lt;countdowntimer&gt;True&lt;/countdowntimer&gt;&lt;countdowntime&gt;15&lt;/countdowntime&gt;&lt;correctvalue&gt;1&lt;/correctvalue&gt;&lt;incorrectvalue&gt;0&lt;/incorrectvalue&gt;&lt;responselimit&gt;1&lt;/responselimit&gt;&lt;bulletstyle&gt;2&lt;/bulletstyle&gt;&lt;truefalse&gt;True&lt;/truefalse&gt;&lt;answers&gt;&lt;answer&gt;&lt;guid&gt;6BE50B43468747FFADF226EE37D850D1&lt;/guid&gt;&lt;answertext&gt;True&lt;/answertext&gt;&lt;valuetype&gt;0&lt;/valuetype&gt;&lt;/answer&gt;&lt;answer&gt;&lt;guid&gt;4AF13EA47D9341DB853AAC6ED88A4A89&lt;/guid&gt;&lt;answertext&gt;False&lt;/answertext&gt;&lt;valuetype&gt;0&lt;/valuetype&gt;&lt;/answer&gt;&lt;/answers&gt;&lt;/multichoice&gt;&lt;/questions&gt;&lt;/questionlist&gt;"/>
  <p:tag name="LIVECHARTING" val="False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ZEROBASED" val="False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  <p:tag name="DEFINEDCOLORS" val="3,6,10,45,32,50,13,4,9,55,1"/>
  <p:tag name="COLORTYPE" val="SCHEME"/>
  <p:tag name="NUMBERFORMAT" val="0"/>
  <p:tag name="LABELFORMAT" val="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PCOUNTDOWNSECONDS" val="15"/>
  <p:tag name="TYPE" val="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GUID" val="571E304AB3924E8CB1D3067FDF5E236D"/>
  <p:tag name="AUTOOPENPOLL" val="False"/>
  <p:tag name="TYPE" val="MultiChoiceSlide"/>
  <p:tag name="TPSLIDEBULLETSTYLE" val="2"/>
  <p:tag name="CHARTTYPE" val="0"/>
  <p:tag name="TPQUESTIONXML" val="&lt;?xml version=&quot;1.0&quot; encoding=&quot;UTF-8&quot; standalone=&quot;yes&quot;?&gt;&lt;questionlist&gt;&lt;properties&gt;&lt;guid&gt;560197808B8E4F4C9528421873FA9F19&lt;/guid&gt;&lt;date&gt;3/8/2015 10:57:12 AM&lt;/date&gt;&lt;/properties&gt;&lt;questionlisttemplate&gt;&lt;correctvalue&gt;1&lt;/correctvalue&gt;&lt;incorrectvalue&gt;0&lt;/incorrectvalue&gt;&lt;numberofquestions&gt;1&lt;/numberofquestions&gt;&lt;questiontype&gt;1&lt;/questiontype&gt;&lt;numberofchoices&gt;4&lt;/numberofchoices&gt;&lt;bulletstyle&gt;2&lt;/bulletstyle&gt;&lt;questionfont&gt;Verdana&lt;/questionfont&gt;&lt;questionfontsize&gt;12&lt;/questionfontsize&gt;&lt;answerfont&gt;Verdana&lt;/answerfont&gt;&lt;answerfontsize&gt;12&lt;/answerfontsize&gt;&lt;showresults&gt;True&lt;/showresults&gt;&lt;countdowntime&gt;30&lt;/countdowntime&gt;&lt;responsegrid&gt;0&lt;/responsegrid&gt;&lt;/questionlisttemplate&gt;&lt;questions&gt;&lt;multichoice&gt;&lt;guid&gt;571E304AB3924E8CB1D3067FDF5E236D&lt;/guid&gt;&lt;repollguid&gt;087F3021C9724703A1DC3A61DE96DEA6&lt;/repollguid&gt;&lt;sourceid&gt;FE82F8991D1442F6847D1E09EA126C1C&lt;/sourceid&gt;&lt;questiontext&gt;Enter question text...&lt;/questiontext&gt;&lt;showresults&gt;True&lt;/showresults&gt;&lt;responsegrid&gt;0&lt;/responsegrid&gt;&lt;countdowntimer&gt;True&lt;/countdowntimer&gt;&lt;countdowntime&gt;15&lt;/countdowntime&gt;&lt;correctvalue&gt;1&lt;/correctvalue&gt;&lt;incorrectvalue&gt;0&lt;/incorrectvalue&gt;&lt;responselimit&gt;1&lt;/responselimit&gt;&lt;bulletstyle&gt;2&lt;/bulletstyle&gt;&lt;answers&gt;&lt;answer&gt;&lt;guid&gt;880EE4497B484470BF3166A9E4CA5CFF&lt;/guid&gt;&lt;answertext&gt;Enter answer text...&lt;/answertext&gt;&lt;valuetype&gt;0&lt;/valuetype&gt;&lt;/answer&gt;&lt;answer&gt;&lt;guid&gt;645A85194D3E41249F6BDA2D70E0B4B2&lt;/guid&gt;&lt;answertext&gt;Enter answer text...&lt;/answertext&gt;&lt;valuetype&gt;0&lt;/valuetype&gt;&lt;/answer&gt;&lt;answer&gt;&lt;guid&gt;E1A1978C53524CBF8BE26936CCCC7467&lt;/guid&gt;&lt;answertext&gt;Enter answer text...&lt;/answertext&gt;&lt;valuetype&gt;0&lt;/valuetype&gt;&lt;/answer&gt;&lt;answer&gt;&lt;guid&gt;6B9C32C870AF4669AC5E529A94C60A50&lt;/guid&gt;&lt;answertext&gt;Enter answer text...&lt;/answertext&gt;&lt;valuetype&gt;0&lt;/valuetype&gt;&lt;/answer&gt;&lt;/answers&gt;&lt;/multichoice&gt;&lt;/questions&gt;&lt;/questionlist&gt;"/>
  <p:tag name="LIVECHARTING" val="False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ZEROBASED" val="False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  <p:tag name="DEFINEDCOLORS" val="3,6,10,45,32,50,13,4,9,55,1"/>
  <p:tag name="COLORTYPE" val="SCHEME"/>
  <p:tag name="NUMBERFORMAT" val="0"/>
  <p:tag name="LABELFORMAT" val="0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PCOUNTDOWNSECONDS" val="15"/>
  <p:tag name="TYPE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PCOUNTDOWNSECONDS" val="15"/>
  <p:tag name="TYPE" val="0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GUID" val="049C68065F24426C9B4ACE621D055452"/>
  <p:tag name="AUTOOPENPOLL" val="False"/>
  <p:tag name="TYPE" val="MultiChoiceSlide"/>
  <p:tag name="LIVECHARTING" val="False"/>
  <p:tag name="TPQUESTIONXML" val="&lt;?xml version=&quot;1.0&quot; encoding=&quot;UTF-8&quot; standalone=&quot;yes&quot;?&gt;&lt;questionlist&gt;&lt;properties&gt;&lt;guid&gt;B7FFEEB8FE024CD19B3837BEF94E5F38&lt;/guid&gt;&lt;date&gt;3/8/2015 11:21:29 AM&lt;/date&gt;&lt;/properties&gt;&lt;questionlisttemplate&gt;&lt;correctvalue&gt;1&lt;/correctvalue&gt;&lt;incorrectvalue&gt;0&lt;/incorrectvalue&gt;&lt;numberofquestions&gt;1&lt;/numberofquestions&gt;&lt;questiontype&gt;1&lt;/questiontype&gt;&lt;numberofchoices&gt;4&lt;/numberofchoices&gt;&lt;bulletstyle&gt;2&lt;/bulletstyle&gt;&lt;questionfont&gt;Verdana&lt;/questionfont&gt;&lt;questionfontsize&gt;12&lt;/questionfontsize&gt;&lt;answerfont&gt;Verdana&lt;/answerfont&gt;&lt;answerfontsize&gt;12&lt;/answerfontsize&gt;&lt;showresults&gt;True&lt;/showresults&gt;&lt;countdowntime&gt;30&lt;/countdowntime&gt;&lt;responsegrid&gt;0&lt;/responsegrid&gt;&lt;/questionlisttemplate&gt;&lt;questions&gt;&lt;multichoice&gt;&lt;guid&gt;049C68065F24426C9B4ACE621D055452&lt;/guid&gt;&lt;repollguid&gt;24BF2643A2924321957A0CC0586DE059&lt;/repollguid&gt;&lt;sourceid&gt;12664104CC2845C2AC966ED349CFB0A6&lt;/sourceid&gt;&lt;questiontext&gt;Enter question text...&lt;/questiontext&gt;&lt;showresults&gt;True&lt;/showresults&gt;&lt;responsegrid&gt;0&lt;/responsegrid&gt;&lt;countdowntime&gt;30&lt;/countdowntime&gt;&lt;correctvalue&gt;1&lt;/correctvalue&gt;&lt;incorrectvalue&gt;0&lt;/incorrectvalue&gt;&lt;responselimit&gt;1&lt;/responselimit&gt;&lt;bulletstyle&gt;2&lt;/bulletstyle&gt;&lt;answers&gt;&lt;answer&gt;&lt;guid&gt;6AB3BB6155274ADEAC84197C1AB37543&lt;/guid&gt;&lt;answertext&gt;Enter answer text...&lt;/answertext&gt;&lt;valuetype&gt;0&lt;/valuetype&gt;&lt;/answer&gt;&lt;answer&gt;&lt;guid&gt;3299AF3E9F124316B55E495D1DF72F2B&lt;/guid&gt;&lt;answertext&gt;Enter answer text...&lt;/answertext&gt;&lt;valuetype&gt;0&lt;/valuetype&gt;&lt;/answer&gt;&lt;answer&gt;&lt;guid&gt;87CE9E6C92D348B09B2E753C06F96938&lt;/guid&gt;&lt;answertext&gt;Enter answer text...&lt;/answertext&gt;&lt;valuetype&gt;0&lt;/valuetype&gt;&lt;/answer&gt;&lt;answer&gt;&lt;guid&gt;E5DFD57C1C96497E89491DA87CBDEA8C&lt;/guid&gt;&lt;answertext&gt;Enter answer text...&lt;/answertext&gt;&lt;valuetype&gt;0&lt;/valuetype&gt;&lt;/answer&gt;&lt;/answers&gt;&lt;/multichoice&gt;&lt;/questions&gt;&lt;/questionlist&gt;"/>
  <p:tag name="TPSLIDEBULLETSTYLE" val="2"/>
  <p:tag name="CHARTTYPE" val="0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ZEROBASED" val="False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  <p:tag name="DEFINEDCOLORS" val="3,6,10,45,32,50,13,4,9,55,1"/>
  <p:tag name="COLORTYPE" val="SCHEME"/>
  <p:tag name="NUMBERFORMAT" val="0"/>
  <p:tag name="LABELFORMAT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GUID" val="12099B3D9C674A8C83F2C162C1BF5E91"/>
  <p:tag name="AUTOOPENPOLL" val="False"/>
  <p:tag name="TYPE" val="MultiChoiceSlide"/>
  <p:tag name="TPSLIDEBULLETSTYLE" val="2"/>
  <p:tag name="CHARTTYPE" val="0"/>
  <p:tag name="CHARTDEFINEDCOLORS" val="3,6,10,45,32,50,13,4,9,55,1"/>
  <p:tag name="TPQUESTIONXML" val="&lt;?xml version=&quot;1.0&quot; encoding=&quot;UTF-8&quot; standalone=&quot;yes&quot;?&gt;&lt;questionlist&gt;&lt;properties&gt;&lt;guid&gt;877EBC4A0A684234A316A8B2BBD6F439&lt;/guid&gt;&lt;date&gt;3/8/2015 09:22:00 AM&lt;/date&gt;&lt;/properties&gt;&lt;questionlisttemplate&gt;&lt;correctvalue&gt;1&lt;/correctvalue&gt;&lt;incorrectvalue&gt;0&lt;/incorrectvalue&gt;&lt;numberofquestions&gt;1&lt;/numberofquestions&gt;&lt;questiontype&gt;1&lt;/questiontype&gt;&lt;numberofchoices&gt;4&lt;/numberofchoices&gt;&lt;bulletstyle&gt;2&lt;/bulletstyle&gt;&lt;questionfont&gt;Verdana&lt;/questionfont&gt;&lt;questionfontsize&gt;12&lt;/questionfontsize&gt;&lt;answerfont&gt;Verdana&lt;/answerfont&gt;&lt;answerfontsize&gt;12&lt;/answerfontsize&gt;&lt;showresults&gt;True&lt;/showresults&gt;&lt;countdowntime&gt;30&lt;/countdowntime&gt;&lt;responsegrid&gt;0&lt;/responsegrid&gt;&lt;/questionlisttemplate&gt;&lt;questions&gt;&lt;multichoice&gt;&lt;guid&gt;12099B3D9C674A8C83F2C162C1BF5E91&lt;/guid&gt;&lt;repollguid&gt;80BDB4E2BB484F1FB8BDDD394D5B8030&lt;/repollguid&gt;&lt;sourceid&gt;CB77440FC58149D3A5D9D4CCEA6BC74D&lt;/sourceid&gt;&lt;questiontext&gt;JG Cells Release What Factor?&lt;/questiontext&gt;&lt;showresults&gt;True&lt;/showresults&gt;&lt;responsegrid&gt;0&lt;/responsegrid&gt;&lt;countdowntimer&gt;True&lt;/countdowntimer&gt;&lt;countdowntime&gt;15&lt;/countdowntime&gt;&lt;correctvalue&gt;1&lt;/correctvalue&gt;&lt;incorrectvalue&gt;0&lt;/incorrectvalue&gt;&lt;responselimit&gt;1&lt;/responselimit&gt;&lt;bulletstyle&gt;2&lt;/bulletstyle&gt;&lt;answers&gt;&lt;answer&gt;&lt;guid&gt;0AC5C4B4094E4CA481B65E195860CDDC&lt;/guid&gt;&lt;answertext&gt;Renin&lt;/answertext&gt;&lt;valuetype&gt;1&lt;/valuetype&gt;&lt;/answer&gt;&lt;answer&gt;&lt;guid&gt;35FB57BE8C154D7790EA5242638B88DE&lt;/guid&gt;&lt;answertext&gt;Angiotensin I&lt;/answertext&gt;&lt;valuetype&gt;-1&lt;/valuetype&gt;&lt;/answer&gt;&lt;answer&gt;&lt;guid&gt;7446C35BC5F04B8E874D9F789822D2E6&lt;/guid&gt;&lt;answertext&gt;Aldosterone&lt;/answertext&gt;&lt;valuetype&gt;-1&lt;/valuetype&gt;&lt;/answer&gt;&lt;answer&gt;&lt;guid&gt;56C1873D37C5441184CE733C98E92EB5&lt;/guid&gt;&lt;answertext&gt;All of the above&lt;/answertext&gt;&lt;valuetype&gt;-1&lt;/valuetype&gt;&lt;/answer&gt;&lt;/answers&gt;&lt;/multichoice&gt;&lt;/questions&gt;&lt;/questionlist&gt;"/>
  <p:tag name="LIVECHARTING" val="Fals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ZEROBASED" val="Fals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  <p:tag name="DEFINEDCOLORS" val="3,6,10,45,32,50,13,4,9,55,1"/>
  <p:tag name="COLORTYPE" val="SCHEME"/>
  <p:tag name="NUMBERFORMAT" val="0"/>
  <p:tag name="LABELFORMAT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PCOUNTDOWNSECONDS" val="15"/>
  <p:tag name="TYPE" val="0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663</TotalTime>
  <Words>1756</Words>
  <Application>Microsoft Macintosh PowerPoint</Application>
  <PresentationFormat>On-screen Show (4:3)</PresentationFormat>
  <Paragraphs>341</Paragraphs>
  <Slides>60</Slides>
  <Notes>10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1" baseType="lpstr">
      <vt:lpstr>Office Theme</vt:lpstr>
      <vt:lpstr>Endocrine Control Systems</vt:lpstr>
      <vt:lpstr>Why should a dentist (or a doctoral student) care about endocrinology</vt:lpstr>
      <vt:lpstr>Things you (should) already know</vt:lpstr>
      <vt:lpstr>What is sensed by the JG Cells?</vt:lpstr>
      <vt:lpstr>JG Cells Release What Factor?</vt:lpstr>
      <vt:lpstr>What is the end effect of activating the Renin/Angiotensin System</vt:lpstr>
      <vt:lpstr>Organ Systems</vt:lpstr>
      <vt:lpstr>Extracellular Sensing</vt:lpstr>
      <vt:lpstr>What are the important processes?</vt:lpstr>
      <vt:lpstr>When fight or flight increases blood flow to muscles, what is the signal</vt:lpstr>
      <vt:lpstr>What cells respond to that signal</vt:lpstr>
      <vt:lpstr>Every Hormone is Simple</vt:lpstr>
      <vt:lpstr>Example Adrenaline</vt:lpstr>
      <vt:lpstr>Generally, where are hormones made</vt:lpstr>
      <vt:lpstr>Generally how are hormones released?</vt:lpstr>
      <vt:lpstr>Insulin Release In Response To Glucose</vt:lpstr>
      <vt:lpstr>Broadly What Kinds of Receptors Are There?</vt:lpstr>
      <vt:lpstr>What Kinds of Hormones Are There?</vt:lpstr>
      <vt:lpstr>Which hormone type is most likely to be able to cross plasma membranes</vt:lpstr>
      <vt:lpstr>Cell Surface Receptors</vt:lpstr>
      <vt:lpstr>Types of Cell Surface Receptors</vt:lpstr>
      <vt:lpstr>GPCRs</vt:lpstr>
      <vt:lpstr>Receptor Tyrosine Kinases</vt:lpstr>
      <vt:lpstr>JAK/STAT Receptors</vt:lpstr>
      <vt:lpstr>Nuclear Hormone Receptors</vt:lpstr>
      <vt:lpstr>What Do Nuclear Hormones Look Like?</vt:lpstr>
      <vt:lpstr>Group Activity</vt:lpstr>
      <vt:lpstr>General Concepts About Hormone Targets</vt:lpstr>
      <vt:lpstr>Relative Location of Action</vt:lpstr>
      <vt:lpstr>Insulin is released from pancreatic beta cells and is sensed by pancreatic alpha cells to reduce glucagon secretion.  This is an example of …</vt:lpstr>
      <vt:lpstr>How To Get Hormonal Specificity?</vt:lpstr>
      <vt:lpstr>Turning the Signal off</vt:lpstr>
      <vt:lpstr>Example: Arrestins and GPCRs</vt:lpstr>
      <vt:lpstr>Example: Reduce New Hormone Secretion</vt:lpstr>
      <vt:lpstr>Example: Degrade Existing Hormones</vt:lpstr>
      <vt:lpstr>Group Project</vt:lpstr>
      <vt:lpstr>Integration of the CNS with Endocrine Signals</vt:lpstr>
      <vt:lpstr>Your Future</vt:lpstr>
      <vt:lpstr>Design a hormone</vt:lpstr>
      <vt:lpstr>What is the most likely receptor?</vt:lpstr>
      <vt:lpstr>Is this a neurendocrine hormone</vt:lpstr>
      <vt:lpstr>The Hypothalamus Is the Main Site of Endocrine/CNS Integration</vt:lpstr>
      <vt:lpstr>How Are Hormones Sensed by the Hypothalamus?</vt:lpstr>
      <vt:lpstr>Which hormone is unlikely to be BBB-permeable without transport</vt:lpstr>
      <vt:lpstr>Subregions of the Hypothalamus</vt:lpstr>
      <vt:lpstr>The Hypothalamus Projects to and From Other Brain Regions</vt:lpstr>
      <vt:lpstr>Anatomy of the Pituitary</vt:lpstr>
      <vt:lpstr>The posterior pituitary is connected to the hypothalamus by neuronal contacts</vt:lpstr>
      <vt:lpstr>The hypothalamus wants to direct the anterior pituitary to secrete ACTH.  How would this be done</vt:lpstr>
      <vt:lpstr>Anterior Pituitary</vt:lpstr>
      <vt:lpstr>How Is Specificity Achieved in Hypothalic-Anterior Pituitary Signaling</vt:lpstr>
      <vt:lpstr>The Infundibulum and the Posterior Pituitary</vt:lpstr>
      <vt:lpstr>Vasopressin</vt:lpstr>
      <vt:lpstr>Effects of Vasopressin on the Kidney</vt:lpstr>
      <vt:lpstr>Conditions with Altered Vasopressin Function</vt:lpstr>
      <vt:lpstr>Think About</vt:lpstr>
      <vt:lpstr>Oxytocin</vt:lpstr>
      <vt:lpstr>Oxytocin During Delivery</vt:lpstr>
      <vt:lpstr>Your Future</vt:lpstr>
      <vt:lpstr>The End </vt:lpstr>
    </vt:vector>
  </TitlesOfParts>
  <Company>UT-HSC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Dave Bridges</dc:creator>
  <cp:lastModifiedBy>Dave Bridges</cp:lastModifiedBy>
  <cp:revision>46</cp:revision>
  <dcterms:created xsi:type="dcterms:W3CDTF">2015-03-05T15:27:25Z</dcterms:created>
  <dcterms:modified xsi:type="dcterms:W3CDTF">2015-03-12T13:38:23Z</dcterms:modified>
</cp:coreProperties>
</file>